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66" r:id="rId1"/>
  </p:sldMasterIdLst>
  <p:notesMasterIdLst>
    <p:notesMasterId r:id="rId8"/>
  </p:notesMasterIdLst>
  <p:sldIdLst>
    <p:sldId id="783" r:id="rId2"/>
    <p:sldId id="828" r:id="rId3"/>
    <p:sldId id="841" r:id="rId4"/>
    <p:sldId id="837" r:id="rId5"/>
    <p:sldId id="838" r:id="rId6"/>
    <p:sldId id="839" r:id="rId7"/>
  </p:sldIdLst>
  <p:sldSz cx="9144000" cy="5143500" type="screen16x9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628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72562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088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45124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1814054" algn="l" defTabSz="725622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176865" algn="l" defTabSz="725622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2539675" algn="l" defTabSz="725622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2902485" algn="l" defTabSz="725622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05">
          <p15:clr>
            <a:srgbClr val="A4A3A4"/>
          </p15:clr>
        </p15:guide>
        <p15:guide id="2" pos="220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si" initials="c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EAE8"/>
    <a:srgbClr val="BBE3E0"/>
    <a:srgbClr val="404696"/>
    <a:srgbClr val="CDC800"/>
    <a:srgbClr val="A2DAD6"/>
    <a:srgbClr val="008080"/>
    <a:srgbClr val="993300"/>
    <a:srgbClr val="BF9837"/>
    <a:srgbClr val="666699"/>
    <a:srgbClr val="00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4565" autoAdjust="0"/>
  </p:normalViewPr>
  <p:slideViewPr>
    <p:cSldViewPr snapToGrid="0">
      <p:cViewPr>
        <p:scale>
          <a:sx n="100" d="100"/>
          <a:sy n="100" d="100"/>
        </p:scale>
        <p:origin x="-1554" y="-6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76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-3486" y="-90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2361338036854662E-3"/>
          <c:y val="4.5758208672505497E-2"/>
          <c:w val="0.96116639435577489"/>
          <c:h val="0.9401368818260128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C7A-4FB0-A6C1-B6E46F76413D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7A-4FB0-A6C1-B6E46F76413D}"/>
              </c:ext>
            </c:extLst>
          </c:dPt>
          <c:dPt>
            <c:idx val="2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C7A-4FB0-A6C1-B6E46F76413D}"/>
              </c:ext>
            </c:extLst>
          </c:dPt>
          <c:dPt>
            <c:idx val="3"/>
            <c:spPr>
              <a:solidFill>
                <a:schemeClr val="accent6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7A-4FB0-A6C1-B6E46F76413D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7A-4FB0-A6C1-B6E46F76413D}"/>
            </c:ext>
          </c:extLst>
        </c:ser>
        <c:firstSliceAng val="37"/>
        <c:holeSize val="66"/>
      </c:doughnutChart>
      <c:spPr>
        <a:noFill/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ru-RU" sz="1300" kern="1200" dirty="0" smtClean="0">
                    <a:solidFill>
                      <a:schemeClr val="accent2">
                        <a:lumMod val="50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305859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 algn="ctr">
                  <a:defRPr lang="ru-RU" sz="1300" b="0" i="0" u="none" strike="noStrike" kern="1200" baseline="0" dirty="0" smtClean="0">
                    <a:solidFill>
                      <a:srgbClr val="004C99">
                        <a:lumMod val="50000"/>
                      </a:srgb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303625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 algn="ctr">
                  <a:defRPr lang="ru-RU" sz="1300" b="0" i="0" u="none" strike="noStrike" kern="1200" baseline="0" dirty="0" smtClean="0">
                    <a:solidFill>
                      <a:srgbClr val="004C99">
                        <a:lumMod val="50000"/>
                      </a:srgb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159540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 algn="ctr">
                  <a:defRPr lang="ru-RU" sz="1300" b="0" i="0" u="none" strike="noStrike" kern="1200" baseline="0" dirty="0" smtClean="0">
                    <a:solidFill>
                      <a:srgbClr val="004C99">
                        <a:lumMod val="50000"/>
                      </a:srgb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#,##0</c:formatCode>
                <c:ptCount val="1"/>
                <c:pt idx="0">
                  <c:v>162984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 algn="ctr">
                  <a:defRPr lang="ru-RU" sz="1300" b="0" i="0" u="none" strike="noStrike" kern="1200" baseline="0" dirty="0" smtClean="0">
                    <a:solidFill>
                      <a:srgbClr val="004C99">
                        <a:lumMod val="50000"/>
                      </a:srgb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#,##0</c:formatCode>
                <c:ptCount val="1"/>
                <c:pt idx="0">
                  <c:v>165961</c:v>
                </c:pt>
              </c:numCache>
            </c:numRef>
          </c:val>
        </c:ser>
        <c:gapWidth val="472"/>
        <c:overlap val="-99"/>
        <c:axId val="196080768"/>
        <c:axId val="196082304"/>
      </c:barChart>
      <c:catAx>
        <c:axId val="196080768"/>
        <c:scaling>
          <c:orientation val="minMax"/>
        </c:scaling>
        <c:delete val="1"/>
        <c:axPos val="b"/>
        <c:tickLblPos val="none"/>
        <c:crossAx val="196082304"/>
        <c:crosses val="autoZero"/>
        <c:auto val="1"/>
        <c:lblAlgn val="ctr"/>
        <c:lblOffset val="100"/>
      </c:catAx>
      <c:valAx>
        <c:axId val="196082304"/>
        <c:scaling>
          <c:orientation val="minMax"/>
          <c:min val="2000"/>
        </c:scaling>
        <c:delete val="1"/>
        <c:axPos val="l"/>
        <c:numFmt formatCode="#,##0" sourceLinked="1"/>
        <c:tickLblPos val="none"/>
        <c:crossAx val="196080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.13639808627513786"/>
          <c:y val="0"/>
          <c:w val="0.7927936419196383"/>
          <c:h val="0.969908873644124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17-463E-BDEB-7193B8ACE355}"/>
              </c:ext>
            </c:extLst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917-463E-BDEB-7193B8ACE355}"/>
              </c:ext>
            </c:extLst>
          </c:dPt>
          <c:dPt>
            <c:idx val="2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917-463E-BDEB-7193B8ACE355}"/>
              </c:ext>
            </c:extLst>
          </c:dPt>
          <c:dLbls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162984</c:v>
                </c:pt>
                <c:pt idx="1">
                  <c:v>80512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917-463E-BDEB-7193B8ACE355}"/>
            </c:ext>
          </c:extLst>
        </c:ser>
        <c:firstSliceAng val="237"/>
        <c:holeSize val="50"/>
      </c:doughnutChart>
    </c:plotArea>
    <c:plotVisOnly val="1"/>
    <c:dispBlanksAs val="zero"/>
  </c:chart>
  <c:txPr>
    <a:bodyPr/>
    <a:lstStyle/>
    <a:p>
      <a:pPr>
        <a:defRPr lang="zh-CN"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C22-4951-8B2C-F3EE3D0F48C6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22-4951-8B2C-F3EE3D0F48C6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1235</c:v>
                </c:pt>
                <c:pt idx="1">
                  <c:v>1292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22-4951-8B2C-F3EE3D0F48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22-4951-8B2C-F3EE3D0F48C6}"/>
            </c:ext>
          </c:extLst>
        </c:ser>
        <c:gapWidth val="0"/>
        <c:overlap val="100"/>
        <c:axId val="196640128"/>
        <c:axId val="196641920"/>
      </c:barChart>
      <c:catAx>
        <c:axId val="196640128"/>
        <c:scaling>
          <c:orientation val="minMax"/>
        </c:scaling>
        <c:delete val="1"/>
        <c:axPos val="b"/>
        <c:numFmt formatCode="General" sourceLinked="1"/>
        <c:tickLblPos val="none"/>
        <c:crossAx val="196641920"/>
        <c:crosses val="autoZero"/>
        <c:auto val="1"/>
        <c:lblAlgn val="ctr"/>
        <c:lblOffset val="100"/>
      </c:catAx>
      <c:valAx>
        <c:axId val="19664192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96640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C22-4951-8B2C-F3EE3D0F48C6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22-4951-8B2C-F3EE3D0F48C6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6238</c:v>
                </c:pt>
                <c:pt idx="1">
                  <c:v>4342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22-4951-8B2C-F3EE3D0F48C6}"/>
            </c:ext>
          </c:extLst>
        </c:ser>
        <c:gapWidth val="0"/>
        <c:overlap val="100"/>
        <c:axId val="196630784"/>
        <c:axId val="196632576"/>
      </c:barChart>
      <c:catAx>
        <c:axId val="196630784"/>
        <c:scaling>
          <c:orientation val="minMax"/>
        </c:scaling>
        <c:delete val="1"/>
        <c:axPos val="b"/>
        <c:numFmt formatCode="General" sourceLinked="1"/>
        <c:tickLblPos val="none"/>
        <c:crossAx val="196632576"/>
        <c:crosses val="autoZero"/>
        <c:auto val="1"/>
        <c:lblAlgn val="ctr"/>
        <c:lblOffset val="100"/>
      </c:catAx>
      <c:valAx>
        <c:axId val="19663257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966307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C22-4951-8B2C-F3EE3D0F48C6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22-4951-8B2C-F3EE3D0F48C6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320800</c:v>
                </c:pt>
                <c:pt idx="1">
                  <c:v>350800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22-4951-8B2C-F3EE3D0F48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22-4951-8B2C-F3EE3D0F48C6}"/>
            </c:ext>
          </c:extLst>
        </c:ser>
        <c:gapWidth val="0"/>
        <c:overlap val="100"/>
        <c:axId val="196958080"/>
        <c:axId val="196959616"/>
      </c:barChart>
      <c:catAx>
        <c:axId val="196958080"/>
        <c:scaling>
          <c:orientation val="minMax"/>
        </c:scaling>
        <c:delete val="1"/>
        <c:axPos val="b"/>
        <c:numFmt formatCode="General" sourceLinked="1"/>
        <c:tickLblPos val="none"/>
        <c:crossAx val="196959616"/>
        <c:crosses val="autoZero"/>
        <c:auto val="1"/>
        <c:lblAlgn val="ctr"/>
        <c:lblOffset val="100"/>
      </c:catAx>
      <c:valAx>
        <c:axId val="19695961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96958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2361338036854649E-3"/>
          <c:y val="4.5758208672505497E-2"/>
          <c:w val="0.96116639435577489"/>
          <c:h val="0.9401368818260128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C7A-4FB0-A6C1-B6E46F76413D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7A-4FB0-A6C1-B6E46F76413D}"/>
              </c:ext>
            </c:extLst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C7A-4FB0-A6C1-B6E46F76413D}"/>
              </c:ext>
            </c:extLst>
          </c:dPt>
          <c:dPt>
            <c:idx val="3"/>
            <c:spPr>
              <a:solidFill>
                <a:schemeClr val="accent6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7A-4FB0-A6C1-B6E46F76413D}"/>
              </c:ext>
            </c:extLst>
          </c:dPt>
          <c:cat>
            <c:strRef>
              <c:f>Лист1!$A$2:$A$4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152067</c:v>
                </c:pt>
                <c:pt idx="1">
                  <c:v>6238</c:v>
                </c:pt>
                <c:pt idx="2">
                  <c:v>3235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7A-4FB0-A6C1-B6E46F76413D}"/>
            </c:ext>
          </c:extLst>
        </c:ser>
        <c:firstSliceAng val="37"/>
        <c:holeSize val="77"/>
      </c:doughnutChart>
      <c:spPr>
        <a:noFill/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plotArea>
      <c:layout>
        <c:manualLayout>
          <c:layoutTarget val="inner"/>
          <c:xMode val="edge"/>
          <c:yMode val="edge"/>
          <c:x val="0.13639808627513791"/>
          <c:y val="0"/>
          <c:w val="0.7927936419196383"/>
          <c:h val="0.969908873644124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17-463E-BDEB-7193B8ACE355}"/>
              </c:ext>
            </c:extLst>
          </c:dPt>
          <c:dPt>
            <c:idx val="1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917-463E-BDEB-7193B8ACE355}"/>
              </c:ext>
            </c:extLst>
          </c:dPt>
          <c:dPt>
            <c:idx val="2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917-463E-BDEB-7193B8ACE355}"/>
              </c:ext>
            </c:extLst>
          </c:dPt>
          <c:dPt>
            <c:idx val="3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3235</c:v>
                </c:pt>
                <c:pt idx="1">
                  <c:v>16206</c:v>
                </c:pt>
                <c:pt idx="2">
                  <c:v>135861</c:v>
                </c:pt>
                <c:pt idx="3">
                  <c:v>6238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917-463E-BDEB-7193B8ACE355}"/>
            </c:ext>
          </c:extLst>
        </c:ser>
        <c:firstSliceAng val="237"/>
        <c:holeSize val="50"/>
      </c:doughnutChart>
    </c:plotArea>
    <c:plotVisOnly val="1"/>
    <c:dispBlanksAs val="zero"/>
  </c:chart>
  <c:txPr>
    <a:bodyPr/>
    <a:lstStyle/>
    <a:p>
      <a:pPr>
        <a:defRPr lang="zh-CN"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0.24363</cdr:x>
      <cdr:y>0.36822</cdr:y>
    </cdr:from>
    <cdr:to>
      <cdr:x>0.73041</cdr:x>
      <cdr:y>0.63277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7879" y="954524"/>
          <a:ext cx="1314452" cy="6857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 defTabSz="544216" rtl="0" fontAlgn="base">
            <a:lnSpc>
              <a:spcPct val="90000"/>
            </a:lnSpc>
            <a:spcBef>
              <a:spcPct val="0"/>
            </a:spcBef>
            <a:spcAft>
              <a:spcPct val="0"/>
            </a:spcAft>
            <a:defRPr/>
          </a:pPr>
          <a:r>
            <a:rPr lang="ru-RU" altLang="zh-CN" sz="2200" kern="1200" dirty="0" smtClean="0">
              <a:solidFill>
                <a:schemeClr val="accent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  <a:sym typeface="+mn-lt"/>
            </a:rPr>
            <a:t>162 984</a:t>
          </a:r>
          <a:endParaRPr lang="ru-RU" altLang="zh-CN" sz="2200" kern="1200" dirty="0">
            <a:solidFill>
              <a:schemeClr val="accent2">
                <a:lumMod val="50000"/>
              </a:schemeClr>
            </a:solidFill>
            <a:latin typeface="Tahoma" pitchFamily="34" charset="0"/>
            <a:ea typeface="Tahoma" pitchFamily="34" charset="0"/>
            <a:cs typeface="Tahoma" pitchFamily="34" charset="0"/>
            <a:sym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2"/>
            <a:ext cx="2945659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5465B8C-C65F-4A6D-B82C-5E2652C605E0}" type="datetimeFigureOut">
              <a:rPr lang="ru-RU"/>
              <a:pPr>
                <a:defRPr/>
              </a:pPr>
              <a:t>14.05.2026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834"/>
            <a:ext cx="5438140" cy="4466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74"/>
            <a:ext cx="2945659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274"/>
            <a:ext cx="2945659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17C5441-66EE-4189-B907-B7C60EFD43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83455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2811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25622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88433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51243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14054" algn="l" defTabSz="72562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6865" algn="l" defTabSz="72562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39675" algn="l" defTabSz="72562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02485" algn="l" defTabSz="72562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Коваленко готов </a:t>
            </a:r>
            <a:r>
              <a:rPr lang="ru-RU" baseline="0" dirty="0" smtClean="0"/>
              <a:t>29.04.2026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259">
              <a:defRPr/>
            </a:pPr>
            <a:r>
              <a:rPr lang="ru-RU" dirty="0" smtClean="0"/>
              <a:t>Готов 11.04.2025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62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25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88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51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14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7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39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02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627B1-6371-4B41-BDCC-729D471CB2B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56998-D856-4200-B4FE-7D45098661C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91"/>
            <a:ext cx="2057400" cy="438864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91"/>
            <a:ext cx="6019800" cy="438864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8F2D66-2F3D-4275-B391-B6A5B5C949D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тчет начал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773" y="888686"/>
            <a:ext cx="8250581" cy="649187"/>
          </a:xfrm>
        </p:spPr>
        <p:txBody>
          <a:bodyPr anchor="ctr">
            <a:normAutofit/>
          </a:bodyPr>
          <a:lstStyle>
            <a:lvl1pPr algn="ctr">
              <a:defRPr sz="15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828348"/>
            <a:ext cx="9144000" cy="169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Фиолет ФУ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95130" cy="8269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 userDrawn="1"/>
        </p:nvSpPr>
        <p:spPr>
          <a:xfrm>
            <a:off x="214539" y="456180"/>
            <a:ext cx="2214762" cy="393338"/>
          </a:xfrm>
          <a:prstGeom prst="rect">
            <a:avLst/>
          </a:prstGeom>
          <a:noFill/>
          <a:ln>
            <a:noFill/>
          </a:ln>
        </p:spPr>
        <p:txBody>
          <a:bodyPr wrap="square" lIns="115214" tIns="57607" rIns="115214" bIns="5760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Финансовое управление</a:t>
            </a:r>
          </a:p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НОВОКУЗНЕЦКА</a:t>
            </a:r>
            <a:endParaRPr lang="ru-RU" sz="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 userDrawn="1"/>
        </p:nvCxnSpPr>
        <p:spPr>
          <a:xfrm>
            <a:off x="0" y="828349"/>
            <a:ext cx="9144000" cy="169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0"/>
            <a:ext cx="996287" cy="81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 userDrawn="1"/>
        </p:nvSpPr>
        <p:spPr>
          <a:xfrm>
            <a:off x="528437" y="0"/>
            <a:ext cx="2079398" cy="254839"/>
          </a:xfrm>
          <a:prstGeom prst="rect">
            <a:avLst/>
          </a:prstGeom>
          <a:noFill/>
          <a:ln>
            <a:noFill/>
          </a:ln>
        </p:spPr>
        <p:txBody>
          <a:bodyPr wrap="square" lIns="115214" tIns="57607" rIns="115214" bIns="57607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900" b="1" cap="none" spc="0" dirty="0" smtClean="0">
                <a:ln w="50800"/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город</a:t>
            </a:r>
            <a:r>
              <a:rPr lang="ru-RU" sz="900" b="1" cap="none" spc="0" dirty="0" smtClean="0">
                <a:ln w="50800"/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НОВОКУЗНЕЦК</a:t>
            </a:r>
            <a:endParaRPr lang="ru-RU" sz="900" b="1" cap="none" spc="0" dirty="0">
              <a:ln w="50800"/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 userDrawn="1"/>
        </p:nvCxnSpPr>
        <p:spPr>
          <a:xfrm>
            <a:off x="0" y="828349"/>
            <a:ext cx="9144000" cy="169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119116" cy="81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0" y="828348"/>
            <a:ext cx="9144000" cy="169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Текст 30"/>
          <p:cNvSpPr>
            <a:spLocks noGrp="1"/>
          </p:cNvSpPr>
          <p:nvPr>
            <p:ph type="body" sz="quarter" idx="13" hasCustomPrompt="1"/>
          </p:nvPr>
        </p:nvSpPr>
        <p:spPr>
          <a:xfrm>
            <a:off x="441476" y="1156674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2" name="Текст 30"/>
          <p:cNvSpPr>
            <a:spLocks noGrp="1"/>
          </p:cNvSpPr>
          <p:nvPr>
            <p:ph type="body" sz="quarter" idx="14" hasCustomPrompt="1"/>
          </p:nvPr>
        </p:nvSpPr>
        <p:spPr>
          <a:xfrm>
            <a:off x="441476" y="2389404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3" name="Текст 30"/>
          <p:cNvSpPr>
            <a:spLocks noGrp="1"/>
          </p:cNvSpPr>
          <p:nvPr>
            <p:ph type="body" sz="quarter" idx="15" hasCustomPrompt="1"/>
          </p:nvPr>
        </p:nvSpPr>
        <p:spPr>
          <a:xfrm>
            <a:off x="441476" y="3622136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6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4442701" y="1156674"/>
            <a:ext cx="4249357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7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4442701" y="2389404"/>
            <a:ext cx="4249357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8" name="Текст 30"/>
          <p:cNvSpPr>
            <a:spLocks noGrp="1"/>
          </p:cNvSpPr>
          <p:nvPr>
            <p:ph type="body" sz="quarter" idx="18" hasCustomPrompt="1"/>
          </p:nvPr>
        </p:nvSpPr>
        <p:spPr>
          <a:xfrm>
            <a:off x="4442701" y="3622136"/>
            <a:ext cx="4249357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pic>
        <p:nvPicPr>
          <p:cNvPr id="15" name="Рисунок 14" descr="Фиолет ФУ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95130" cy="82693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 userDrawn="1"/>
        </p:nvSpPr>
        <p:spPr>
          <a:xfrm>
            <a:off x="214539" y="456180"/>
            <a:ext cx="2214762" cy="393338"/>
          </a:xfrm>
          <a:prstGeom prst="rect">
            <a:avLst/>
          </a:prstGeom>
          <a:noFill/>
          <a:ln>
            <a:noFill/>
          </a:ln>
        </p:spPr>
        <p:txBody>
          <a:bodyPr wrap="square" lIns="115214" tIns="57607" rIns="115214" bIns="5760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Финансовое управление</a:t>
            </a:r>
          </a:p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НОВОКУЗНЕЦКА</a:t>
            </a:r>
            <a:endParaRPr lang="ru-RU" sz="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 userDrawn="1"/>
        </p:nvCxnSpPr>
        <p:spPr>
          <a:xfrm flipH="1">
            <a:off x="4569798" y="1178052"/>
            <a:ext cx="9525" cy="32258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0" y="828348"/>
            <a:ext cx="9144000" cy="169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Текст 30"/>
          <p:cNvSpPr>
            <a:spLocks noGrp="1"/>
          </p:cNvSpPr>
          <p:nvPr>
            <p:ph type="body" sz="quarter" idx="13" hasCustomPrompt="1"/>
          </p:nvPr>
        </p:nvSpPr>
        <p:spPr>
          <a:xfrm>
            <a:off x="441476" y="1156674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2" name="Текст 30"/>
          <p:cNvSpPr>
            <a:spLocks noGrp="1"/>
          </p:cNvSpPr>
          <p:nvPr>
            <p:ph type="body" sz="quarter" idx="14" hasCustomPrompt="1"/>
          </p:nvPr>
        </p:nvSpPr>
        <p:spPr>
          <a:xfrm>
            <a:off x="441476" y="2389404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3" name="Текст 30"/>
          <p:cNvSpPr>
            <a:spLocks noGrp="1"/>
          </p:cNvSpPr>
          <p:nvPr>
            <p:ph type="body" sz="quarter" idx="15" hasCustomPrompt="1"/>
          </p:nvPr>
        </p:nvSpPr>
        <p:spPr>
          <a:xfrm>
            <a:off x="441476" y="3622136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6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4442701" y="1156674"/>
            <a:ext cx="4249357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7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4442701" y="2389404"/>
            <a:ext cx="4249357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8" name="Текст 30"/>
          <p:cNvSpPr>
            <a:spLocks noGrp="1"/>
          </p:cNvSpPr>
          <p:nvPr>
            <p:ph type="body" sz="quarter" idx="18" hasCustomPrompt="1"/>
          </p:nvPr>
        </p:nvSpPr>
        <p:spPr>
          <a:xfrm>
            <a:off x="4442701" y="3622136"/>
            <a:ext cx="4249357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pic>
        <p:nvPicPr>
          <p:cNvPr id="15" name="Рисунок 14" descr="Фиолет ФУ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95130" cy="82693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 userDrawn="1"/>
        </p:nvSpPr>
        <p:spPr>
          <a:xfrm>
            <a:off x="214539" y="456180"/>
            <a:ext cx="2214762" cy="393338"/>
          </a:xfrm>
          <a:prstGeom prst="rect">
            <a:avLst/>
          </a:prstGeom>
          <a:noFill/>
          <a:ln>
            <a:noFill/>
          </a:ln>
        </p:spPr>
        <p:txBody>
          <a:bodyPr wrap="square" lIns="115214" tIns="57607" rIns="115214" bIns="5760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Финансовое управление</a:t>
            </a:r>
          </a:p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НОВОКУЗНЕЦКА</a:t>
            </a:r>
            <a:endParaRPr lang="ru-RU" sz="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 userDrawn="1"/>
        </p:nvCxnSpPr>
        <p:spPr>
          <a:xfrm flipH="1">
            <a:off x="4064973" y="1197102"/>
            <a:ext cx="9525" cy="32258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0" y="828348"/>
            <a:ext cx="9144000" cy="169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Текст 30"/>
          <p:cNvSpPr>
            <a:spLocks noGrp="1"/>
          </p:cNvSpPr>
          <p:nvPr>
            <p:ph type="body" sz="quarter" idx="13" hasCustomPrompt="1"/>
          </p:nvPr>
        </p:nvSpPr>
        <p:spPr>
          <a:xfrm>
            <a:off x="182169" y="1347741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2" name="Текст 30"/>
          <p:cNvSpPr>
            <a:spLocks noGrp="1"/>
          </p:cNvSpPr>
          <p:nvPr>
            <p:ph type="body" sz="quarter" idx="14" hasCustomPrompt="1"/>
          </p:nvPr>
        </p:nvSpPr>
        <p:spPr>
          <a:xfrm>
            <a:off x="182170" y="2976256"/>
            <a:ext cx="3290108" cy="1041722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6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4087860" y="965604"/>
            <a:ext cx="4714946" cy="863196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7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4115156" y="2075504"/>
            <a:ext cx="4714946" cy="790526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8" name="Текст 30"/>
          <p:cNvSpPr>
            <a:spLocks noGrp="1"/>
          </p:cNvSpPr>
          <p:nvPr>
            <p:ph type="body" sz="quarter" idx="18" hasCustomPrompt="1"/>
          </p:nvPr>
        </p:nvSpPr>
        <p:spPr>
          <a:xfrm>
            <a:off x="4128804" y="3144463"/>
            <a:ext cx="4714946" cy="758797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pic>
        <p:nvPicPr>
          <p:cNvPr id="15" name="Рисунок 14" descr="Фиолет ФУ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95130" cy="82693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 userDrawn="1"/>
        </p:nvSpPr>
        <p:spPr>
          <a:xfrm>
            <a:off x="214539" y="456180"/>
            <a:ext cx="2214762" cy="393338"/>
          </a:xfrm>
          <a:prstGeom prst="rect">
            <a:avLst/>
          </a:prstGeom>
          <a:noFill/>
          <a:ln>
            <a:noFill/>
          </a:ln>
        </p:spPr>
        <p:txBody>
          <a:bodyPr wrap="square" lIns="115214" tIns="57607" rIns="115214" bIns="5760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Финансовое управление</a:t>
            </a:r>
          </a:p>
          <a:p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НОВОКУЗНЕЦКА</a:t>
            </a:r>
            <a:endParaRPr lang="ru-RU" sz="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Текст 30"/>
          <p:cNvSpPr>
            <a:spLocks noGrp="1"/>
          </p:cNvSpPr>
          <p:nvPr>
            <p:ph type="body" sz="quarter" idx="19" hasCustomPrompt="1"/>
          </p:nvPr>
        </p:nvSpPr>
        <p:spPr>
          <a:xfrm>
            <a:off x="4117431" y="4129376"/>
            <a:ext cx="4714946" cy="758797"/>
          </a:xfrm>
          <a:prstGeom prst="round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cxnSp>
        <p:nvCxnSpPr>
          <p:cNvPr id="14" name="Прямая соединительная линия 13"/>
          <p:cNvCxnSpPr/>
          <p:nvPr userDrawn="1"/>
        </p:nvCxnSpPr>
        <p:spPr>
          <a:xfrm flipH="1">
            <a:off x="3893523" y="1282827"/>
            <a:ext cx="9525" cy="32258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 b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6"/>
            <a:ext cx="7772400" cy="1021556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628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2562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8843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5124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81405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7686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5396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90248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4C951-E7BD-459A-9B91-7EA61E02F18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D31E-06C5-4D50-A173-706EB1BD6BE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2811" indent="0">
              <a:buNone/>
              <a:defRPr sz="1600" b="1"/>
            </a:lvl2pPr>
            <a:lvl3pPr marL="725622" indent="0">
              <a:buNone/>
              <a:defRPr sz="1400" b="1"/>
            </a:lvl3pPr>
            <a:lvl4pPr marL="1088433" indent="0">
              <a:buNone/>
              <a:defRPr sz="1300" b="1"/>
            </a:lvl4pPr>
            <a:lvl5pPr marL="1451243" indent="0">
              <a:buNone/>
              <a:defRPr sz="1300" b="1"/>
            </a:lvl5pPr>
            <a:lvl6pPr marL="1814054" indent="0">
              <a:buNone/>
              <a:defRPr sz="1300" b="1"/>
            </a:lvl6pPr>
            <a:lvl7pPr marL="2176865" indent="0">
              <a:buNone/>
              <a:defRPr sz="1300" b="1"/>
            </a:lvl7pPr>
            <a:lvl8pPr marL="2539675" indent="0">
              <a:buNone/>
              <a:defRPr sz="1300" b="1"/>
            </a:lvl8pPr>
            <a:lvl9pPr marL="2902485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1631159"/>
            <a:ext cx="4040188" cy="2963466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0" y="1151335"/>
            <a:ext cx="4041775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2811" indent="0">
              <a:buNone/>
              <a:defRPr sz="1600" b="1"/>
            </a:lvl2pPr>
            <a:lvl3pPr marL="725622" indent="0">
              <a:buNone/>
              <a:defRPr sz="1400" b="1"/>
            </a:lvl3pPr>
            <a:lvl4pPr marL="1088433" indent="0">
              <a:buNone/>
              <a:defRPr sz="1300" b="1"/>
            </a:lvl4pPr>
            <a:lvl5pPr marL="1451243" indent="0">
              <a:buNone/>
              <a:defRPr sz="1300" b="1"/>
            </a:lvl5pPr>
            <a:lvl6pPr marL="1814054" indent="0">
              <a:buNone/>
              <a:defRPr sz="1300" b="1"/>
            </a:lvl6pPr>
            <a:lvl7pPr marL="2176865" indent="0">
              <a:buNone/>
              <a:defRPr sz="1300" b="1"/>
            </a:lvl7pPr>
            <a:lvl8pPr marL="2539675" indent="0">
              <a:buNone/>
              <a:defRPr sz="1300" b="1"/>
            </a:lvl8pPr>
            <a:lvl9pPr marL="2902485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0" y="1631159"/>
            <a:ext cx="4041775" cy="2963466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8C440-55CD-4FB2-9CB4-C0805882EF6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1ED6C7-D47E-492D-B23D-9AAAAF0671B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17A92C-CA57-49A1-8B42-3A70885328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04787"/>
            <a:ext cx="3008314" cy="871538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87"/>
            <a:ext cx="5111750" cy="438983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076325"/>
            <a:ext cx="3008314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62811" indent="0">
              <a:buNone/>
              <a:defRPr sz="1000"/>
            </a:lvl2pPr>
            <a:lvl3pPr marL="725622" indent="0">
              <a:buNone/>
              <a:defRPr sz="800"/>
            </a:lvl3pPr>
            <a:lvl4pPr marL="1088433" indent="0">
              <a:buNone/>
              <a:defRPr sz="700"/>
            </a:lvl4pPr>
            <a:lvl5pPr marL="1451243" indent="0">
              <a:buNone/>
              <a:defRPr sz="700"/>
            </a:lvl5pPr>
            <a:lvl6pPr marL="1814054" indent="0">
              <a:buNone/>
              <a:defRPr sz="700"/>
            </a:lvl6pPr>
            <a:lvl7pPr marL="2176865" indent="0">
              <a:buNone/>
              <a:defRPr sz="700"/>
            </a:lvl7pPr>
            <a:lvl8pPr marL="2539675" indent="0">
              <a:buNone/>
              <a:defRPr sz="700"/>
            </a:lvl8pPr>
            <a:lvl9pPr marL="2902485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C37F54-6C11-434B-9475-B9E1F933B85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4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362811" indent="0">
              <a:buNone/>
              <a:defRPr sz="2200"/>
            </a:lvl2pPr>
            <a:lvl3pPr marL="725622" indent="0">
              <a:buNone/>
              <a:defRPr sz="1900"/>
            </a:lvl3pPr>
            <a:lvl4pPr marL="1088433" indent="0">
              <a:buNone/>
              <a:defRPr sz="1600"/>
            </a:lvl4pPr>
            <a:lvl5pPr marL="1451243" indent="0">
              <a:buNone/>
              <a:defRPr sz="1600"/>
            </a:lvl5pPr>
            <a:lvl6pPr marL="1814054" indent="0">
              <a:buNone/>
              <a:defRPr sz="1600"/>
            </a:lvl6pPr>
            <a:lvl7pPr marL="2176865" indent="0">
              <a:buNone/>
              <a:defRPr sz="1600"/>
            </a:lvl7pPr>
            <a:lvl8pPr marL="2539675" indent="0">
              <a:buNone/>
              <a:defRPr sz="1600"/>
            </a:lvl8pPr>
            <a:lvl9pPr marL="2902485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6"/>
          </a:xfrm>
        </p:spPr>
        <p:txBody>
          <a:bodyPr/>
          <a:lstStyle>
            <a:lvl1pPr marL="0" indent="0">
              <a:buNone/>
              <a:defRPr sz="1100"/>
            </a:lvl1pPr>
            <a:lvl2pPr marL="362811" indent="0">
              <a:buNone/>
              <a:defRPr sz="1000"/>
            </a:lvl2pPr>
            <a:lvl3pPr marL="725622" indent="0">
              <a:buNone/>
              <a:defRPr sz="800"/>
            </a:lvl3pPr>
            <a:lvl4pPr marL="1088433" indent="0">
              <a:buNone/>
              <a:defRPr sz="700"/>
            </a:lvl4pPr>
            <a:lvl5pPr marL="1451243" indent="0">
              <a:buNone/>
              <a:defRPr sz="700"/>
            </a:lvl5pPr>
            <a:lvl6pPr marL="1814054" indent="0">
              <a:buNone/>
              <a:defRPr sz="700"/>
            </a:lvl6pPr>
            <a:lvl7pPr marL="2176865" indent="0">
              <a:buNone/>
              <a:defRPr sz="700"/>
            </a:lvl7pPr>
            <a:lvl8pPr marL="2539675" indent="0">
              <a:buNone/>
              <a:defRPr sz="700"/>
            </a:lvl8pPr>
            <a:lvl9pPr marL="2902485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B2B4C-3EE0-43B2-8C43-59EE183E9C6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72562" tIns="36281" rIns="72562" bIns="3628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72562" tIns="36281" rIns="72562" bIns="3628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5"/>
            <a:ext cx="2133600" cy="273843"/>
          </a:xfrm>
          <a:prstGeom prst="rect">
            <a:avLst/>
          </a:prstGeom>
        </p:spPr>
        <p:txBody>
          <a:bodyPr vert="horz" lIns="72562" tIns="36281" rIns="72562" bIns="36281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5"/>
            <a:ext cx="2895600" cy="273843"/>
          </a:xfrm>
          <a:prstGeom prst="rect">
            <a:avLst/>
          </a:prstGeom>
        </p:spPr>
        <p:txBody>
          <a:bodyPr vert="horz" lIns="72562" tIns="36281" rIns="72562" bIns="36281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5"/>
            <a:ext cx="2133600" cy="273843"/>
          </a:xfrm>
          <a:prstGeom prst="rect">
            <a:avLst/>
          </a:prstGeom>
        </p:spPr>
        <p:txBody>
          <a:bodyPr vert="horz" lIns="72562" tIns="36281" rIns="72562" bIns="36281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2B8BEA-4209-4625-86EC-9A135FA5292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  <p:sldLayoutId id="2147485178" r:id="rId12"/>
    <p:sldLayoutId id="2147485179" r:id="rId13"/>
    <p:sldLayoutId id="2147485180" r:id="rId14"/>
    <p:sldLayoutId id="2147485181" r:id="rId15"/>
    <p:sldLayoutId id="2147485185" r:id="rId16"/>
    <p:sldLayoutId id="2147485184" r:id="rId17"/>
  </p:sldLayoutIdLst>
  <p:transition spd="slow">
    <p:cover dir="r"/>
  </p:transition>
  <p:timing>
    <p:tnLst>
      <p:par>
        <p:cTn id="1" dur="indefinite" restart="never" nodeType="tmRoot"/>
      </p:par>
    </p:tnLst>
  </p:timing>
  <p:hf hdr="0" dt="0"/>
  <p:txStyles>
    <p:titleStyle>
      <a:lvl1pPr algn="ctr" defTabSz="725622" rtl="0" eaLnBrk="1" latinLnBrk="0" hangingPunct="1"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2108" indent="-272108" algn="l" defTabSz="72562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89567" indent="-226756" algn="l" defTabSz="72562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07027" indent="-181405" algn="l" defTabSz="72562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69838" indent="-181405" algn="l" defTabSz="72562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49" indent="-181405" algn="l" defTabSz="72562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95460" indent="-181405" algn="l" defTabSz="72562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58269" indent="-181405" algn="l" defTabSz="72562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21080" indent="-181405" algn="l" defTabSz="72562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83891" indent="-181405" algn="l" defTabSz="72562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2811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5622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8433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51243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4054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6865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39675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2485" algn="l" defTabSz="72562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finnkz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17A92C-CA57-49A1-8B42-3A70885328D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Рисунок 5" descr="1655670022_1-kartinkin-net-p-finansovie-kartinki-dlya-prezentatsii-1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449" b="2449"/>
          <a:stretch>
            <a:fillRect/>
          </a:stretch>
        </p:blipFill>
        <p:spPr>
          <a:xfrm>
            <a:off x="2947916" y="0"/>
            <a:ext cx="6196084" cy="5143500"/>
          </a:xfrm>
          <a:custGeom>
            <a:avLst/>
            <a:gdLst>
              <a:gd name="connsiteX0" fmla="*/ 6583680 w 9613392"/>
              <a:gd name="connsiteY0" fmla="*/ 0 h 6858000"/>
              <a:gd name="connsiteX1" fmla="*/ 6601968 w 9613392"/>
              <a:gd name="connsiteY1" fmla="*/ 0 h 6858000"/>
              <a:gd name="connsiteX2" fmla="*/ 9613392 w 9613392"/>
              <a:gd name="connsiteY2" fmla="*/ 0 h 6858000"/>
              <a:gd name="connsiteX3" fmla="*/ 9613392 w 9613392"/>
              <a:gd name="connsiteY3" fmla="*/ 6858000 h 6858000"/>
              <a:gd name="connsiteX4" fmla="*/ 6601968 w 9613392"/>
              <a:gd name="connsiteY4" fmla="*/ 6858000 h 6858000"/>
              <a:gd name="connsiteX5" fmla="*/ 6583680 w 9613392"/>
              <a:gd name="connsiteY5" fmla="*/ 6858000 h 6858000"/>
              <a:gd name="connsiteX6" fmla="*/ 0 w 9613392"/>
              <a:gd name="connsiteY6" fmla="*/ 6858000 h 6858000"/>
              <a:gd name="connsiteX7" fmla="*/ 6583680 w 9613392"/>
              <a:gd name="connsiteY7" fmla="*/ 18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3392" h="6858000">
                <a:moveTo>
                  <a:pt x="6583680" y="0"/>
                </a:moveTo>
                <a:lnTo>
                  <a:pt x="6601968" y="0"/>
                </a:lnTo>
                <a:lnTo>
                  <a:pt x="9613392" y="0"/>
                </a:lnTo>
                <a:lnTo>
                  <a:pt x="9613392" y="6858000"/>
                </a:lnTo>
                <a:lnTo>
                  <a:pt x="6601968" y="6858000"/>
                </a:lnTo>
                <a:lnTo>
                  <a:pt x="6583680" y="6858000"/>
                </a:lnTo>
                <a:lnTo>
                  <a:pt x="0" y="6858000"/>
                </a:lnTo>
                <a:lnTo>
                  <a:pt x="6583680" y="18997"/>
                </a:lnTo>
                <a:close/>
              </a:path>
            </a:pathLst>
          </a:custGeom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0" y="861390"/>
            <a:ext cx="5631777" cy="3232938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algn="ctr"/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Сводный отчет </a:t>
            </a:r>
          </a:p>
          <a:p>
            <a:pPr algn="ctr"/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 оценке налоговых расходов </a:t>
            </a:r>
          </a:p>
          <a:p>
            <a:pPr algn="ctr"/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Новокузнецкого городского округа за 2024 год </a:t>
            </a:r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8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800" b="1" dirty="0">
              <a:solidFill>
                <a:schemeClr val="bg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2" descr="http://qrcoder.ru/code/?http%3A%2F%2Fwww.finnkz.ru%2Fweb%2F&amp;6&amp;0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8000" contrast="10000"/>
          </a:blip>
          <a:srcRect/>
          <a:stretch>
            <a:fillRect/>
          </a:stretch>
        </p:blipFill>
        <p:spPr bwMode="auto">
          <a:xfrm>
            <a:off x="1" y="3889612"/>
            <a:ext cx="1350419" cy="12538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57619" y="4080165"/>
            <a:ext cx="31087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Официальный сайт </a:t>
            </a:r>
          </a:p>
          <a:p>
            <a:r>
              <a:rPr lang="ru-RU" sz="1100" b="1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Финансового управления</a:t>
            </a:r>
          </a:p>
          <a:p>
            <a:r>
              <a:rPr lang="en-US" sz="1100" dirty="0" smtClean="0">
                <a:hlinkClick r:id="rId4"/>
              </a:rPr>
              <a:t>http://</a:t>
            </a:r>
            <a:r>
              <a:rPr lang="en-US" sz="1100" dirty="0" smtClean="0">
                <a:hlinkClick r:id="rId4"/>
              </a:rPr>
              <a:t>www.finnkz.ru</a:t>
            </a:r>
            <a:endParaRPr lang="ru-RU" sz="1100" dirty="0" smtClean="0"/>
          </a:p>
          <a:p>
            <a:r>
              <a:rPr lang="ru-RU" sz="1100" dirty="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Раздел налоговые расходы</a:t>
            </a:r>
            <a:endParaRPr lang="ru-RU" sz="1100" dirty="0" smtClean="0">
              <a:solidFill>
                <a:schemeClr val="bg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403376" y="1204298"/>
            <a:ext cx="3290108" cy="1157901"/>
          </a:xfrm>
        </p:spPr>
        <p:txBody>
          <a:bodyPr anchor="ctr"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60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Налог на </a:t>
            </a:r>
            <a:r>
              <a:rPr lang="ru-RU" sz="60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имущество </a:t>
            </a:r>
            <a:r>
              <a:rPr lang="ru-RU" sz="6000" b="1" u="sng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физ</a:t>
            </a:r>
            <a:r>
              <a:rPr lang="ru-RU" sz="60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 лиц </a:t>
            </a:r>
            <a:endParaRPr lang="ru-RU" sz="6000" b="1" u="sng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  <a:sym typeface="+mn-lt"/>
            </a:endParaRPr>
          </a:p>
          <a:p>
            <a:pPr marL="0" indent="0">
              <a:buNone/>
            </a:pPr>
            <a:r>
              <a:rPr lang="ru-RU" sz="60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решение Новокузнецкого городского Совета народных депутатов от 25.11.2014 № 15/139</a:t>
            </a:r>
          </a:p>
          <a:p>
            <a:pPr marL="0" indent="0">
              <a:buNone/>
            </a:pP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451001" y="3046629"/>
            <a:ext cx="3290108" cy="1041722"/>
          </a:xfrm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100" b="1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Земельный налог</a:t>
            </a:r>
          </a:p>
          <a:p>
            <a:pPr marL="0" indent="0">
              <a:buNone/>
            </a:pPr>
            <a:r>
              <a:rPr lang="ru-RU" sz="22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постановление Новокузнецкого городского Совета народных депутатов от 29.11.2006 №3/5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4441975" y="1212311"/>
            <a:ext cx="4178149" cy="1041722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Освобождаются от уплаты налога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дети-сироты, дети, оставшиеся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без попечения родителей,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лица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из числа детей-сирот и детей, оставшихся без попечения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родителей</a:t>
            </a:r>
            <a:endParaRPr lang="ru-RU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4423651" y="2400300"/>
            <a:ext cx="4249357" cy="2619375"/>
          </a:xfrm>
        </p:spPr>
        <p:txBody>
          <a:bodyPr>
            <a:noAutofit/>
          </a:bodyPr>
          <a:lstStyle/>
          <a:p>
            <a:pPr marL="0" indent="0">
              <a:buClr>
                <a:schemeClr val="accent2">
                  <a:lumMod val="60000"/>
                  <a:lumOff val="40000"/>
                </a:schemeClr>
              </a:buClr>
              <a:buSzPct val="130000"/>
              <a:buNone/>
            </a:pPr>
            <a:r>
              <a:rPr lang="ru-RU" sz="1200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Освобождаются от уплаты </a:t>
            </a:r>
            <a:r>
              <a:rPr lang="ru-RU" sz="1200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налога:</a:t>
            </a:r>
          </a:p>
          <a:p>
            <a:pPr marL="0" indent="0">
              <a:buClr>
                <a:schemeClr val="bg1"/>
              </a:buClr>
              <a:buSzPct val="50000"/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 пенсионеры;</a:t>
            </a:r>
          </a:p>
          <a:p>
            <a:pPr marL="0" indent="0">
              <a:buClr>
                <a:schemeClr val="bg1"/>
              </a:buClr>
              <a:buSzPct val="50000"/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 юридические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лица - резиденты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ТОР;</a:t>
            </a:r>
          </a:p>
          <a:p>
            <a:pPr marL="0" indent="0">
              <a:buClr>
                <a:schemeClr val="bg1"/>
              </a:buClr>
              <a:buSzPct val="50000"/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органы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местного самоуправления, муниципальные учреждения (бюджетные, автономные, казенные);</a:t>
            </a:r>
          </a:p>
          <a:p>
            <a:pPr marL="0" indent="0">
              <a:buClr>
                <a:schemeClr val="accent2">
                  <a:lumMod val="60000"/>
                  <a:lumOff val="40000"/>
                </a:schemeClr>
              </a:buClr>
              <a:buSzPct val="130000"/>
              <a:buNone/>
            </a:pPr>
            <a:r>
              <a:rPr lang="ru-RU" sz="1200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Пониженная (0%) ставка налога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в отношении  земельных участков, предназначенных для размещения кладбищ, крематориев и мест захоронения;</a:t>
            </a:r>
          </a:p>
          <a:p>
            <a:pPr marL="0" indent="0">
              <a:buClr>
                <a:schemeClr val="accent2">
                  <a:lumMod val="60000"/>
                  <a:lumOff val="40000"/>
                </a:schemeClr>
              </a:buClr>
              <a:buSzPct val="130000"/>
              <a:buNone/>
            </a:pPr>
            <a:r>
              <a:rPr lang="ru-RU" sz="1200" u="sng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Снижение суммы на 50%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- Российским организациям, осуществляющим деятельность в области информационных 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технологий.</a:t>
            </a:r>
            <a:endParaRPr lang="ru-RU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57350" y="114300"/>
            <a:ext cx="7486650" cy="646325"/>
          </a:xfrm>
          <a:prstGeom prst="rect">
            <a:avLst/>
          </a:prstGeom>
          <a:noFill/>
        </p:spPr>
        <p:txBody>
          <a:bodyPr wrap="square" lIns="91434" tIns="45717" rIns="91434" bIns="45717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Муниципальные правовые акты 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 установлении местных налогов (льготы, преференции)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419101" y="833548"/>
            <a:ext cx="3171824" cy="357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7256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НАЛОГ/правовой акт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4219575" y="843073"/>
            <a:ext cx="4629150" cy="357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7256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НАИМЕНОВАНИЕ льготы, преференции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Номер слайда 30"/>
          <p:cNvSpPr txBox="1">
            <a:spLocks/>
          </p:cNvSpPr>
          <p:nvPr/>
        </p:nvSpPr>
        <p:spPr>
          <a:xfrm>
            <a:off x="7010400" y="4767263"/>
            <a:ext cx="2133600" cy="274637"/>
          </a:xfrm>
          <a:prstGeom prst="rect">
            <a:avLst/>
          </a:prstGeom>
        </p:spPr>
        <p:txBody>
          <a:bodyPr vert="horz" lIns="72562" tIns="36281" rIns="72562" bIns="36281" rtlCol="0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34BE65-D03A-4C7F-AA65-DDEDBE111AF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22017" y="36612"/>
            <a:ext cx="68401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расходы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Новокузнецкого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округа, тыс.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784860" y="1699324"/>
          <a:ext cx="270030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5110" y="1049569"/>
            <a:ext cx="3137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Динамика налоговых расходов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2732" y="2878356"/>
            <a:ext cx="1937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99,94% </a:t>
            </a: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или 162 883 тыс. руб.</a:t>
            </a: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земельный налог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0268" y="1595372"/>
            <a:ext cx="16577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0,06% </a:t>
            </a: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или 101 тыс. руб.</a:t>
            </a: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налог на имущество </a:t>
            </a: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физических лиц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6516" y="1032996"/>
            <a:ext cx="3163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Структура налоговых расходов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2024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году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-180975" y="1373165"/>
          <a:ext cx="5090615" cy="2415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078504" y="3683025"/>
            <a:ext cx="820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144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2023 год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74571" y="3673871"/>
            <a:ext cx="820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144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2024 год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362149" y="3676717"/>
            <a:ext cx="820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144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2022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a typeface="Tahoma" pitchFamily="34" charset="0"/>
              </a:rPr>
              <a:t>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2120" y="3674737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144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2021 год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1F0AFCB-3EDC-1749-A361-7BC3C49172B4}"/>
              </a:ext>
            </a:extLst>
          </p:cNvPr>
          <p:cNvSpPr txBox="1"/>
          <p:nvPr/>
        </p:nvSpPr>
        <p:spPr>
          <a:xfrm>
            <a:off x="1697392" y="2056589"/>
            <a:ext cx="1479551" cy="421640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/>
            <a:r>
              <a:rPr lang="ru-RU" sz="1400" b="1" cap="all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-144 085</a:t>
            </a:r>
          </a:p>
          <a:p>
            <a:pPr algn="ctr"/>
            <a:r>
              <a:rPr lang="ru-RU" sz="800" cap="all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снижение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7433" y="4141156"/>
            <a:ext cx="4125616" cy="600069"/>
          </a:xfrm>
          <a:prstGeom prst="roundRect">
            <a:avLst/>
          </a:prstGeom>
          <a:solidFill>
            <a:schemeClr val="bg1">
              <a:lumMod val="95000"/>
              <a:alpha val="47000"/>
            </a:schemeClr>
          </a:solidFill>
          <a:ln w="635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2" tIns="36281" rIns="72562" bIns="36281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4421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3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algn="ctr" defTabSz="54421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3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algn="ctr" defTabSz="544216">
              <a:lnSpc>
                <a:spcPct val="90000"/>
              </a:lnSpc>
              <a:defRPr/>
            </a:pPr>
            <a:endParaRPr lang="ru-RU" sz="1600" i="1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3103" y="4149308"/>
            <a:ext cx="4137842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44216">
              <a:lnSpc>
                <a:spcPct val="90000"/>
              </a:lnSpc>
              <a:defRPr/>
            </a:pP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Снижение налоговых расходов связано с  установлением новой кадастровой стоимости </a:t>
            </a:r>
            <a:endParaRPr lang="ru-RU" sz="1300" dirty="0" smtClean="0">
              <a:solidFill>
                <a:schemeClr val="accent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544216">
              <a:lnSpc>
                <a:spcPct val="90000"/>
              </a:lnSpc>
              <a:defRPr/>
            </a:pP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</a:t>
            </a: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01.01.2023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459010" y="3681911"/>
            <a:ext cx="820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144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2025 год</a:t>
            </a:r>
          </a:p>
        </p:txBody>
      </p:sp>
      <p:sp>
        <p:nvSpPr>
          <p:cNvPr id="23" name="Номер слайда 30"/>
          <p:cNvSpPr txBox="1">
            <a:spLocks/>
          </p:cNvSpPr>
          <p:nvPr/>
        </p:nvSpPr>
        <p:spPr>
          <a:xfrm>
            <a:off x="7010400" y="4767263"/>
            <a:ext cx="2133600" cy="274637"/>
          </a:xfrm>
          <a:prstGeom prst="rect">
            <a:avLst/>
          </a:prstGeom>
        </p:spPr>
        <p:txBody>
          <a:bodyPr vert="horz" lIns="72562" tIns="36281" rIns="72562" bIns="36281" rtlCol="0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34BE65-D03A-4C7F-AA65-DDEDBE111AF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 30"/>
          <p:cNvSpPr>
            <a:spLocks noGrp="1"/>
          </p:cNvSpPr>
          <p:nvPr>
            <p:ph type="sldNum" sz="quarter" idx="4294967295"/>
          </p:nvPr>
        </p:nvSpPr>
        <p:spPr>
          <a:xfrm>
            <a:off x="7010400" y="4767263"/>
            <a:ext cx="2133600" cy="274637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03623" y="122337"/>
            <a:ext cx="68401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расходы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Новокузнецкого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округа, тыс.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</a:t>
            </a:r>
          </a:p>
        </p:txBody>
      </p:sp>
      <p:graphicFrame>
        <p:nvGraphicFramePr>
          <p:cNvPr id="127" name="Chart 3"/>
          <p:cNvGraphicFramePr/>
          <p:nvPr>
            <p:extLst>
              <p:ext uri="{D42A27DB-BD31-4B8C-83A1-F6EECF244321}">
                <p14:modId xmlns="" xmlns:p14="http://schemas.microsoft.com/office/powerpoint/2010/main" val="1739437380"/>
              </p:ext>
            </p:extLst>
          </p:nvPr>
        </p:nvGraphicFramePr>
        <p:xfrm>
          <a:off x="-261258" y="1439770"/>
          <a:ext cx="3396343" cy="2532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8" name="Таблица 127"/>
          <p:cNvGraphicFramePr>
            <a:graphicFrameLocks noGrp="1"/>
          </p:cNvGraphicFramePr>
          <p:nvPr/>
        </p:nvGraphicFramePr>
        <p:xfrm>
          <a:off x="4724400" y="829385"/>
          <a:ext cx="4125067" cy="370451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394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21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151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93245"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248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2023 </a:t>
                      </a:r>
                      <a:r>
                        <a:rPr lang="ru-RU" sz="12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</a:t>
                      </a:r>
                    </a:p>
                  </a:txBody>
                  <a:tcPr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2024 </a:t>
                      </a:r>
                      <a:r>
                        <a:rPr lang="ru-RU" sz="12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</a:t>
                      </a:r>
                      <a:endParaRPr lang="ru-RU" sz="1200" b="0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3166"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Tahoma" pitchFamily="34" charset="0"/>
                          <a:cs typeface="Tahoma" pitchFamily="34" charset="0"/>
                        </a:rPr>
                        <a:t>УСТАНОВЛЕНЫ ОМСУ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159 540</a:t>
                      </a:r>
                      <a:endParaRPr lang="ru-RU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162 984</a:t>
                      </a:r>
                      <a:endParaRPr lang="ru-RU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99052"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Tahoma" pitchFamily="34" charset="0"/>
                          <a:cs typeface="Tahoma" pitchFamily="34" charset="0"/>
                        </a:rPr>
                        <a:t>УСТАНОВЛЕНЫ ФЗ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70 733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80 512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99052"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ВСЕГО</a:t>
                      </a:r>
                      <a:endParaRPr lang="ru-RU" sz="10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725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230 273</a:t>
                      </a:r>
                      <a:endParaRPr lang="ru-RU" sz="11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725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243 496</a:t>
                      </a:r>
                      <a:endParaRPr lang="ru-RU" sz="1800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9" name="Прямоугольник 128"/>
          <p:cNvSpPr/>
          <p:nvPr/>
        </p:nvSpPr>
        <p:spPr>
          <a:xfrm>
            <a:off x="239576" y="987764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2024 год</a:t>
            </a:r>
          </a:p>
        </p:txBody>
      </p:sp>
      <p:grpSp>
        <p:nvGrpSpPr>
          <p:cNvPr id="3" name="Группа 100"/>
          <p:cNvGrpSpPr/>
          <p:nvPr/>
        </p:nvGrpSpPr>
        <p:grpSpPr>
          <a:xfrm>
            <a:off x="272317" y="1366393"/>
            <a:ext cx="941341" cy="49848"/>
            <a:chOff x="211667" y="609600"/>
            <a:chExt cx="8734213" cy="73660"/>
          </a:xfrm>
        </p:grpSpPr>
        <p:cxnSp>
          <p:nvCxnSpPr>
            <p:cNvPr id="131" name="Прямая соединительная линия 130"/>
            <p:cNvCxnSpPr/>
            <p:nvPr/>
          </p:nvCxnSpPr>
          <p:spPr>
            <a:xfrm flipH="1">
              <a:off x="215900" y="678180"/>
              <a:ext cx="8729980" cy="5080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 flipH="1">
              <a:off x="211667" y="609600"/>
              <a:ext cx="8711353" cy="3387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3" name="Соединительная линия уступом 132"/>
          <p:cNvCxnSpPr/>
          <p:nvPr/>
        </p:nvCxnSpPr>
        <p:spPr>
          <a:xfrm flipV="1">
            <a:off x="2776105" y="2133600"/>
            <a:ext cx="1957820" cy="374571"/>
          </a:xfrm>
          <a:prstGeom prst="bentConnector3">
            <a:avLst>
              <a:gd name="adj1" fmla="val 50000"/>
            </a:avLst>
          </a:prstGeom>
          <a:ln w="2222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Соединительная линия уступом 138"/>
          <p:cNvCxnSpPr/>
          <p:nvPr/>
        </p:nvCxnSpPr>
        <p:spPr>
          <a:xfrm flipV="1">
            <a:off x="2509780" y="2981325"/>
            <a:ext cx="2176520" cy="517322"/>
          </a:xfrm>
          <a:prstGeom prst="bentConnector3">
            <a:avLst>
              <a:gd name="adj1" fmla="val 50000"/>
            </a:avLst>
          </a:prstGeom>
          <a:ln w="22225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Прямоугольник 143"/>
          <p:cNvSpPr/>
          <p:nvPr/>
        </p:nvSpPr>
        <p:spPr>
          <a:xfrm>
            <a:off x="1026667" y="2486211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622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243 496</a:t>
            </a:r>
          </a:p>
        </p:txBody>
      </p:sp>
    </p:spTree>
    <p:extLst>
      <p:ext uri="{BB962C8B-B14F-4D97-AF65-F5344CB8AC3E}">
        <p14:creationId xmlns="" xmlns:p14="http://schemas.microsoft.com/office/powerpoint/2010/main" val="74488100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52599" y="0"/>
            <a:ext cx="7058025" cy="646325"/>
          </a:xfrm>
          <a:prstGeom prst="rect">
            <a:avLst/>
          </a:prstGeom>
          <a:noFill/>
        </p:spPr>
        <p:txBody>
          <a:bodyPr wrap="square" lIns="91434" tIns="45717" rIns="91434" bIns="45717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Характеристика налоговых расходов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разрезе категорий, тыс.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38007" y="2885536"/>
            <a:ext cx="79375" cy="215503"/>
          </a:xfrm>
          <a:prstGeom prst="rect">
            <a:avLst/>
          </a:prstGeom>
        </p:spPr>
        <p:txBody>
          <a:bodyPr wrap="none" lIns="104175" tIns="52089" rIns="104175" bIns="52089" anchor="ctr"/>
          <a:lstStyle/>
          <a:p>
            <a:pPr algn="ctr" defTabSz="1041738">
              <a:defRPr/>
            </a:pP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59" name="Диаграмма 58"/>
          <p:cNvGraphicFramePr/>
          <p:nvPr/>
        </p:nvGraphicFramePr>
        <p:xfrm>
          <a:off x="567810" y="2413592"/>
          <a:ext cx="1739454" cy="1977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" name="TextBox 1"/>
          <p:cNvSpPr txBox="1"/>
          <p:nvPr/>
        </p:nvSpPr>
        <p:spPr>
          <a:xfrm>
            <a:off x="654141" y="3541183"/>
            <a:ext cx="764274" cy="37804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+mn-ea"/>
                <a:sym typeface="+mn-lt"/>
              </a:rPr>
              <a:t>1 235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+mn-ea"/>
              <a:sym typeface="+mn-lt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1401350" y="3561652"/>
            <a:ext cx="835932" cy="43204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725622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+mn-ea"/>
                <a:sym typeface="+mn-lt"/>
              </a:rPr>
              <a:t>1 292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69290" y="2426327"/>
            <a:ext cx="864563" cy="217345"/>
          </a:xfrm>
          <a:prstGeom prst="rect">
            <a:avLst/>
          </a:prstGeom>
        </p:spPr>
        <p:txBody>
          <a:bodyPr wrap="none" lIns="104175" tIns="52089" rIns="104175" bIns="52089" anchor="ctr"/>
          <a:lstStyle/>
          <a:p>
            <a:pPr algn="ctr" defTabSz="725622">
              <a:defRPr/>
            </a:pPr>
            <a:r>
              <a:rPr lang="ru-RU" altLang="zh-CN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+57</a:t>
            </a:r>
            <a:endParaRPr lang="ru-RU" altLang="zh-CN" sz="1500" dirty="0">
              <a:solidFill>
                <a:schemeClr val="accent3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  <a:sym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5613FF8-EB35-41FA-96AC-10739D9A4DB4}"/>
              </a:ext>
            </a:extLst>
          </p:cNvPr>
          <p:cNvSpPr txBox="1"/>
          <p:nvPr/>
        </p:nvSpPr>
        <p:spPr>
          <a:xfrm>
            <a:off x="381664" y="4318659"/>
            <a:ext cx="2062716" cy="82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25622">
              <a:lnSpc>
                <a:spcPct val="120000"/>
              </a:lnSpc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2023г       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20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24г</a:t>
            </a:r>
          </a:p>
          <a:p>
            <a:pPr algn="ctr" defTabSz="725622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Arial" panose="020B0604020202020204" pitchFamily="34" charset="0"/>
              </a:rPr>
              <a:t>Социальные  расходы</a:t>
            </a:r>
            <a:endParaRPr lang="en-GB" sz="14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Arial" panose="020B0604020202020204" pitchFamily="34" charset="0"/>
            </a:endParaRPr>
          </a:p>
          <a:p>
            <a:pPr algn="r" defTabSz="725622">
              <a:lnSpc>
                <a:spcPct val="120000"/>
              </a:lnSpc>
            </a:pPr>
            <a:endParaRPr lang="en-GB" sz="1400" b="1" dirty="0">
              <a:solidFill>
                <a:schemeClr val="accent5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Номер слайда 42"/>
          <p:cNvSpPr>
            <a:spLocks noGrp="1"/>
          </p:cNvSpPr>
          <p:nvPr>
            <p:ph type="sldNum" sz="quarter" idx="4294967295"/>
          </p:nvPr>
        </p:nvSpPr>
        <p:spPr>
          <a:xfrm>
            <a:off x="7010400" y="4870450"/>
            <a:ext cx="2133600" cy="273050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51" name="Диаграмма 50"/>
          <p:cNvGraphicFramePr/>
          <p:nvPr/>
        </p:nvGraphicFramePr>
        <p:xfrm>
          <a:off x="3221670" y="1584252"/>
          <a:ext cx="1796903" cy="283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TextBox 1"/>
          <p:cNvSpPr txBox="1"/>
          <p:nvPr/>
        </p:nvSpPr>
        <p:spPr>
          <a:xfrm>
            <a:off x="3327997" y="3560963"/>
            <a:ext cx="834149" cy="37804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725622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+mn-ea"/>
                <a:sym typeface="+mn-lt"/>
              </a:rPr>
              <a:t>6 238</a:t>
            </a:r>
          </a:p>
        </p:txBody>
      </p:sp>
      <p:sp>
        <p:nvSpPr>
          <p:cNvPr id="53" name="TextBox 1"/>
          <p:cNvSpPr txBox="1"/>
          <p:nvPr/>
        </p:nvSpPr>
        <p:spPr>
          <a:xfrm>
            <a:off x="4173488" y="3567785"/>
            <a:ext cx="728122" cy="43204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725622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+mn-ea"/>
                <a:sym typeface="+mn-lt"/>
              </a:rPr>
              <a:t>4 342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19305" y="2392972"/>
            <a:ext cx="819664" cy="296889"/>
          </a:xfrm>
          <a:prstGeom prst="rect">
            <a:avLst/>
          </a:prstGeom>
        </p:spPr>
        <p:txBody>
          <a:bodyPr wrap="none" lIns="104175" tIns="52089" rIns="104175" bIns="52089" anchor="ctr"/>
          <a:lstStyle/>
          <a:p>
            <a:pPr algn="ctr" defTabSz="725622">
              <a:defRPr/>
            </a:pPr>
            <a:r>
              <a:rPr lang="ru-RU" altLang="zh-CN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-1 896</a:t>
            </a:r>
            <a:endParaRPr lang="ru-RU" altLang="zh-CN" sz="1500" dirty="0">
              <a:solidFill>
                <a:schemeClr val="accent3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  <a:sym typeface="+mn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C5613FF8-EB35-41FA-96AC-10739D9A4DB4}"/>
              </a:ext>
            </a:extLst>
          </p:cNvPr>
          <p:cNvSpPr txBox="1"/>
          <p:nvPr/>
        </p:nvSpPr>
        <p:spPr>
          <a:xfrm>
            <a:off x="2800351" y="4321838"/>
            <a:ext cx="26262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25622">
              <a:lnSpc>
                <a:spcPct val="120000"/>
              </a:lnSpc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2023г       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20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24г</a:t>
            </a:r>
          </a:p>
          <a:p>
            <a:pPr algn="ctr" defTabSz="725622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Arial" panose="020B0604020202020204" pitchFamily="34" charset="0"/>
              </a:rPr>
              <a:t>Стимулирующие  расходы</a:t>
            </a:r>
            <a:endParaRPr lang="en-GB" sz="2400" b="1" dirty="0">
              <a:solidFill>
                <a:schemeClr val="accent5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57" name="Диаграмма 56"/>
          <p:cNvGraphicFramePr/>
          <p:nvPr/>
        </p:nvGraphicFramePr>
        <p:xfrm>
          <a:off x="6214548" y="435937"/>
          <a:ext cx="1940626" cy="3964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8" name="TextBox 1"/>
          <p:cNvSpPr txBox="1"/>
          <p:nvPr/>
        </p:nvSpPr>
        <p:spPr>
          <a:xfrm>
            <a:off x="6294479" y="3532506"/>
            <a:ext cx="887851" cy="37804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+mn-ea"/>
                <a:sym typeface="+mn-lt"/>
              </a:rPr>
              <a:t>152 067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+mn-ea"/>
              <a:sym typeface="+mn-lt"/>
            </a:endParaRPr>
          </a:p>
        </p:txBody>
      </p:sp>
      <p:sp>
        <p:nvSpPr>
          <p:cNvPr id="60" name="TextBox 1"/>
          <p:cNvSpPr txBox="1"/>
          <p:nvPr/>
        </p:nvSpPr>
        <p:spPr>
          <a:xfrm>
            <a:off x="7143836" y="3541330"/>
            <a:ext cx="914400" cy="43204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725622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+mn-ea"/>
                <a:sym typeface="+mn-lt"/>
              </a:rPr>
              <a:t>157 350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124700" y="1003633"/>
            <a:ext cx="1008776" cy="264179"/>
          </a:xfrm>
          <a:prstGeom prst="rect">
            <a:avLst/>
          </a:prstGeom>
        </p:spPr>
        <p:txBody>
          <a:bodyPr wrap="none" lIns="104175" tIns="52089" rIns="104175" bIns="52089" anchor="ctr"/>
          <a:lstStyle/>
          <a:p>
            <a:pPr algn="ctr" defTabSz="725622">
              <a:defRPr/>
            </a:pPr>
            <a:r>
              <a:rPr lang="ru-RU" altLang="zh-CN" sz="15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+ 5 283</a:t>
            </a:r>
            <a:endParaRPr lang="ru-RU" altLang="zh-CN" sz="15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  <a:sym typeface="+mn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C5613FF8-EB35-41FA-96AC-10739D9A4DB4}"/>
              </a:ext>
            </a:extLst>
          </p:cNvPr>
          <p:cNvSpPr txBox="1"/>
          <p:nvPr/>
        </p:nvSpPr>
        <p:spPr>
          <a:xfrm>
            <a:off x="5977884" y="4283436"/>
            <a:ext cx="2598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25622">
              <a:lnSpc>
                <a:spcPct val="120000"/>
              </a:lnSpc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2023г       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20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cs typeface="+mn-ea"/>
                <a:sym typeface="Arial" panose="020B0604020202020204" pitchFamily="34" charset="0"/>
              </a:rPr>
              <a:t>24г</a:t>
            </a:r>
          </a:p>
          <a:p>
            <a:pPr algn="ctr" defTabSz="725622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Arial" panose="020B0604020202020204" pitchFamily="34" charset="0"/>
              </a:rPr>
              <a:t>Технические расходы</a:t>
            </a:r>
            <a:endParaRPr lang="en-GB" sz="1400" b="1" dirty="0">
              <a:solidFill>
                <a:schemeClr val="accent5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7" name="Диаграмма 66"/>
          <p:cNvGraphicFramePr/>
          <p:nvPr/>
        </p:nvGraphicFramePr>
        <p:xfrm>
          <a:off x="330274" y="1247775"/>
          <a:ext cx="1708076" cy="1133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7" name="Прямоугольник 76"/>
          <p:cNvSpPr/>
          <p:nvPr/>
        </p:nvSpPr>
        <p:spPr>
          <a:xfrm>
            <a:off x="518879" y="1675005"/>
            <a:ext cx="130435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44216">
              <a:lnSpc>
                <a:spcPct val="90000"/>
              </a:lnSpc>
              <a:defRPr/>
            </a:pP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162 984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15751" y="930614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2024 год</a:t>
            </a:r>
          </a:p>
        </p:txBody>
      </p:sp>
      <p:grpSp>
        <p:nvGrpSpPr>
          <p:cNvPr id="39" name="Группа 100"/>
          <p:cNvGrpSpPr/>
          <p:nvPr/>
        </p:nvGrpSpPr>
        <p:grpSpPr>
          <a:xfrm>
            <a:off x="148492" y="1233043"/>
            <a:ext cx="941341" cy="49848"/>
            <a:chOff x="211667" y="609600"/>
            <a:chExt cx="8734213" cy="73660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215900" y="678180"/>
              <a:ext cx="8729980" cy="5080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211667" y="609600"/>
              <a:ext cx="8711353" cy="3387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88550001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6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21073" y="121624"/>
            <a:ext cx="69490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расходы по муниципальным программам и </a:t>
            </a:r>
          </a:p>
          <a:p>
            <a:pPr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стратегии социально-экономического развития, тыс. руб.</a:t>
            </a:r>
          </a:p>
        </p:txBody>
      </p:sp>
      <p:graphicFrame>
        <p:nvGraphicFramePr>
          <p:cNvPr id="127" name="Chart 3"/>
          <p:cNvGraphicFramePr/>
          <p:nvPr>
            <p:extLst>
              <p:ext uri="{D42A27DB-BD31-4B8C-83A1-F6EECF244321}">
                <p14:modId xmlns="" xmlns:p14="http://schemas.microsoft.com/office/powerpoint/2010/main" val="1739437380"/>
              </p:ext>
            </p:extLst>
          </p:nvPr>
        </p:nvGraphicFramePr>
        <p:xfrm>
          <a:off x="0" y="1567544"/>
          <a:ext cx="2933205" cy="2355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8" name="Таблица 127"/>
          <p:cNvGraphicFramePr>
            <a:graphicFrameLocks noGrp="1"/>
          </p:cNvGraphicFramePr>
          <p:nvPr/>
        </p:nvGraphicFramePr>
        <p:xfrm>
          <a:off x="3040084" y="696036"/>
          <a:ext cx="5880634" cy="359560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1350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1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50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738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7029"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МП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b="0" kern="12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248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2023 год</a:t>
                      </a:r>
                    </a:p>
                  </a:txBody>
                  <a:tcPr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2024 год</a:t>
                      </a:r>
                      <a:endParaRPr lang="ru-RU" sz="1900" b="0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indent="0" algn="l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Развитие социальной защиты населения </a:t>
                      </a:r>
                      <a:endParaRPr lang="ru-RU" sz="13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1 235</a:t>
                      </a:r>
                      <a:endParaRPr lang="ru-RU" sz="15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1 292</a:t>
                      </a:r>
                      <a:endParaRPr lang="ru-RU" sz="15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6476">
                <a:tc>
                  <a:txBody>
                    <a:bodyPr/>
                    <a:lstStyle/>
                    <a:p>
                      <a:pPr marL="0" marR="0" indent="0" algn="l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Комплексное благоустройство </a:t>
                      </a:r>
                      <a:endParaRPr lang="ru-RU" sz="13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5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16 206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5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16 413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40035">
                <a:tc>
                  <a:txBody>
                    <a:bodyPr/>
                    <a:lstStyle/>
                    <a:p>
                      <a:pPr marL="0" marR="0" indent="0" algn="l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Реализация молодежной политики, Развитие:</a:t>
                      </a:r>
                      <a:r>
                        <a:rPr lang="ru-RU" sz="13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физической культуры и спорта; системы образования;</a:t>
                      </a:r>
                      <a:r>
                        <a:rPr lang="ru-RU" sz="13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с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оциальной защиты; культуры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5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135 861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5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140 937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34389">
                <a:tc>
                  <a:txBody>
                    <a:bodyPr/>
                    <a:lstStyle/>
                    <a:p>
                      <a:pPr marL="0" marR="0" indent="0" algn="l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Стратегия социально-экономического развития </a:t>
                      </a:r>
                      <a:endParaRPr lang="ru-RU" sz="13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114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5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6 238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25622" rtl="0" eaLnBrk="1" latinLnBrk="0" hangingPunct="1"/>
                      <a:r>
                        <a:rPr lang="ru-RU" sz="15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4 342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4" name="Прямоугольник 143"/>
          <p:cNvSpPr/>
          <p:nvPr/>
        </p:nvSpPr>
        <p:spPr>
          <a:xfrm>
            <a:off x="999024" y="2584594"/>
            <a:ext cx="1154482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544216">
              <a:lnSpc>
                <a:spcPct val="90000"/>
              </a:lnSpc>
              <a:defRPr/>
            </a:pPr>
            <a:r>
              <a:rPr lang="ru-RU" altLang="zh-CN" sz="21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+mn-lt"/>
              </a:rPr>
              <a:t>162 984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294967295"/>
          </p:nvPr>
        </p:nvSpPr>
        <p:spPr>
          <a:xfrm>
            <a:off x="7010400" y="4700588"/>
            <a:ext cx="2133600" cy="274637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39576" y="987764"/>
            <a:ext cx="1008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2024 год</a:t>
            </a:r>
          </a:p>
        </p:txBody>
      </p:sp>
      <p:grpSp>
        <p:nvGrpSpPr>
          <p:cNvPr id="21" name="Группа 100"/>
          <p:cNvGrpSpPr/>
          <p:nvPr/>
        </p:nvGrpSpPr>
        <p:grpSpPr>
          <a:xfrm>
            <a:off x="272317" y="1366393"/>
            <a:ext cx="941341" cy="49848"/>
            <a:chOff x="211667" y="609600"/>
            <a:chExt cx="8734213" cy="73660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215900" y="678180"/>
              <a:ext cx="8729980" cy="5080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211667" y="609600"/>
              <a:ext cx="8711353" cy="3387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74488100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rgbClr val="000066"/>
      </a:dk1>
      <a:lt1>
        <a:srgbClr val="FFFFFF"/>
      </a:lt1>
      <a:dk2>
        <a:srgbClr val="0066CC"/>
      </a:dk2>
      <a:lt2>
        <a:srgbClr val="2F4991"/>
      </a:lt2>
      <a:accent1>
        <a:srgbClr val="0066CC"/>
      </a:accent1>
      <a:accent2>
        <a:srgbClr val="004C99"/>
      </a:accent2>
      <a:accent3>
        <a:srgbClr val="0033CC"/>
      </a:accent3>
      <a:accent4>
        <a:srgbClr val="0070C0"/>
      </a:accent4>
      <a:accent5>
        <a:srgbClr val="2F716E"/>
      </a:accent5>
      <a:accent6>
        <a:srgbClr val="FFC000"/>
      </a:accent6>
      <a:hlink>
        <a:srgbClr val="1F4B49"/>
      </a:hlink>
      <a:folHlink>
        <a:srgbClr val="FFFFF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134340</TotalTime>
  <Words>382</Words>
  <Application>Microsoft Office PowerPoint</Application>
  <PresentationFormat>Экран (16:9)</PresentationFormat>
  <Paragraphs>110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Finnkz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Увеличение расходов</dc:title>
  <dc:creator>Customer</dc:creator>
  <cp:lastModifiedBy>les</cp:lastModifiedBy>
  <cp:revision>7951</cp:revision>
  <dcterms:created xsi:type="dcterms:W3CDTF">2010-11-19T03:12:29Z</dcterms:created>
  <dcterms:modified xsi:type="dcterms:W3CDTF">2026-05-14T08:40:36Z</dcterms:modified>
</cp:coreProperties>
</file>