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4" r:id="rId2"/>
    <p:sldId id="301" r:id="rId3"/>
    <p:sldId id="269" r:id="rId4"/>
    <p:sldId id="285" r:id="rId5"/>
    <p:sldId id="286" r:id="rId6"/>
    <p:sldId id="287" r:id="rId7"/>
    <p:sldId id="272" r:id="rId8"/>
    <p:sldId id="291" r:id="rId9"/>
    <p:sldId id="275" r:id="rId10"/>
    <p:sldId id="271" r:id="rId11"/>
    <p:sldId id="277" r:id="rId12"/>
    <p:sldId id="298" r:id="rId13"/>
    <p:sldId id="299" r:id="rId14"/>
    <p:sldId id="292" r:id="rId15"/>
    <p:sldId id="279" r:id="rId16"/>
    <p:sldId id="280" r:id="rId17"/>
    <p:sldId id="282" r:id="rId18"/>
    <p:sldId id="288" r:id="rId19"/>
    <p:sldId id="300" r:id="rId20"/>
    <p:sldId id="294" r:id="rId21"/>
    <p:sldId id="289" r:id="rId22"/>
    <p:sldId id="290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  <p15:guide id="5" orient="horz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4370C2"/>
    <a:srgbClr val="4674C8"/>
    <a:srgbClr val="4C7FDA"/>
    <a:srgbClr val="497AD2"/>
    <a:srgbClr val="4776CC"/>
    <a:srgbClr val="29467B"/>
    <a:srgbClr val="4172C6"/>
    <a:srgbClr val="3B64AC"/>
    <a:srgbClr val="4675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95253" autoAdjust="0"/>
  </p:normalViewPr>
  <p:slideViewPr>
    <p:cSldViewPr snapToGrid="0">
      <p:cViewPr varScale="1">
        <p:scale>
          <a:sx n="102" d="100"/>
          <a:sy n="102" d="100"/>
        </p:scale>
        <p:origin x="1194" y="114"/>
      </p:cViewPr>
      <p:guideLst>
        <p:guide orient="horz" pos="2160"/>
        <p:guide pos="3840"/>
        <p:guide orient="horz" pos="1620"/>
        <p:guide pos="2880"/>
        <p:guide orient="horz"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6B8A3-2C3E-43BC-9803-61D710CE165F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E7AD8-C327-4078-9E39-F80C9A9FD6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8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F6817-EC2F-41E1-9B57-39AA35A554CC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5DFB9-90CB-4E55-9850-5C69362F32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102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5DFB9-90CB-4E55-9850-5C69362F32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отчет Ф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774" y="1184915"/>
            <a:ext cx="8250581" cy="865583"/>
          </a:xfrm>
        </p:spPr>
        <p:txBody>
          <a:bodyPr anchor="ctr">
            <a:normAutofit/>
          </a:bodyPr>
          <a:lstStyle>
            <a:lvl1pPr algn="ctr">
              <a:defRPr sz="1800" b="1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1104464"/>
            <a:ext cx="9144000" cy="225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>
            <a:off x="5257801" y="177976"/>
            <a:ext cx="0" cy="76812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2652614" y="325914"/>
            <a:ext cx="3356373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Финансовое</a:t>
            </a:r>
            <a:r>
              <a:rPr lang="ru-RU" sz="1200" b="1" baseline="0" dirty="0" smtClean="0"/>
              <a:t> управление города Новокузнецка</a:t>
            </a:r>
            <a:endParaRPr lang="ru-RU" sz="1200" b="1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115050" y="268880"/>
            <a:ext cx="2604304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Отчет о работе за 2023 год</a:t>
            </a:r>
            <a:endParaRPr lang="ru-RU" sz="1200" b="1" dirty="0"/>
          </a:p>
        </p:txBody>
      </p:sp>
      <p:sp>
        <p:nvSpPr>
          <p:cNvPr id="31" name="Текст 30"/>
          <p:cNvSpPr>
            <a:spLocks noGrp="1"/>
          </p:cNvSpPr>
          <p:nvPr>
            <p:ph type="body" sz="quarter" idx="13" hasCustomPrompt="1"/>
          </p:nvPr>
        </p:nvSpPr>
        <p:spPr>
          <a:xfrm>
            <a:off x="367761" y="2088141"/>
            <a:ext cx="3290108" cy="13889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</a:lstStyle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6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4469998" y="2088141"/>
            <a:ext cx="4249357" cy="1388963"/>
          </a:xfrm>
          <a:prstGeom prst="round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</a:lstStyle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7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4469998" y="3731781"/>
            <a:ext cx="4249357" cy="1388963"/>
          </a:xfrm>
          <a:prstGeom prst="roundRect">
            <a:avLst/>
          </a:prstGeom>
          <a:gradFill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>
            <a:lvl3pPr>
              <a:defRPr lang="ru-RU" sz="1200" kern="1200" dirty="0" smtClean="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</a:lstStyle>
          <a:p>
            <a:pPr marL="685783" lvl="2" indent="0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</a:pPr>
            <a:r>
              <a:rPr lang="ru-RU" dirty="0" smtClean="0"/>
              <a:t>Третий уровень</a:t>
            </a:r>
          </a:p>
        </p:txBody>
      </p:sp>
      <p:sp>
        <p:nvSpPr>
          <p:cNvPr id="38" name="Текст 30"/>
          <p:cNvSpPr>
            <a:spLocks noGrp="1"/>
          </p:cNvSpPr>
          <p:nvPr>
            <p:ph type="body" sz="quarter" idx="18" hasCustomPrompt="1"/>
          </p:nvPr>
        </p:nvSpPr>
        <p:spPr>
          <a:xfrm>
            <a:off x="4469998" y="5375424"/>
            <a:ext cx="4249357" cy="1388963"/>
          </a:xfrm>
          <a:prstGeom prst="roundRect">
            <a:avLst/>
          </a:prstGeom>
          <a:gradFill>
            <a:gsLst>
              <a:gs pos="1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>
            <a:lvl3pPr>
              <a:defRPr lang="ru-RU" sz="1200" kern="1200" dirty="0" smtClean="0">
                <a:solidFill>
                  <a:schemeClr val="bg1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3pPr>
          </a:lstStyle>
          <a:p>
            <a:pPr marL="685783" lvl="2" indent="0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</a:pPr>
            <a:r>
              <a:rPr lang="ru-RU" dirty="0" smtClean="0"/>
              <a:t>Третий уровень</a:t>
            </a:r>
          </a:p>
        </p:txBody>
      </p:sp>
      <p:cxnSp>
        <p:nvCxnSpPr>
          <p:cNvPr id="65" name="Прямая соединительная линия 64"/>
          <p:cNvCxnSpPr/>
          <p:nvPr userDrawn="1"/>
        </p:nvCxnSpPr>
        <p:spPr>
          <a:xfrm flipH="1">
            <a:off x="4114075" y="2237564"/>
            <a:ext cx="8681" cy="4377401"/>
          </a:xfrm>
          <a:prstGeom prst="line">
            <a:avLst/>
          </a:prstGeom>
          <a:ln w="952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30"/>
          <p:cNvSpPr>
            <a:spLocks noGrp="1"/>
          </p:cNvSpPr>
          <p:nvPr>
            <p:ph type="body" sz="quarter" idx="19" hasCustomPrompt="1"/>
          </p:nvPr>
        </p:nvSpPr>
        <p:spPr>
          <a:xfrm>
            <a:off x="367761" y="3718465"/>
            <a:ext cx="3290108" cy="13889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  <a:tileRect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</a:lstStyle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19" name="Текст 30"/>
          <p:cNvSpPr>
            <a:spLocks noGrp="1"/>
          </p:cNvSpPr>
          <p:nvPr>
            <p:ph type="body" sz="quarter" idx="20" hasCustomPrompt="1"/>
          </p:nvPr>
        </p:nvSpPr>
        <p:spPr>
          <a:xfrm>
            <a:off x="367761" y="5338160"/>
            <a:ext cx="3290108" cy="13889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</a:lstStyle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20" name="Текст 30"/>
          <p:cNvSpPr>
            <a:spLocks noGrp="1"/>
          </p:cNvSpPr>
          <p:nvPr>
            <p:ph type="body" sz="quarter" idx="21" hasCustomPrompt="1"/>
          </p:nvPr>
        </p:nvSpPr>
        <p:spPr>
          <a:xfrm>
            <a:off x="468772" y="2088141"/>
            <a:ext cx="3290108" cy="13889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3pPr>
              <a:defRPr>
                <a:solidFill>
                  <a:schemeClr val="bg1">
                    <a:lumMod val="10000"/>
                  </a:schemeClr>
                </a:solidFill>
              </a:defRPr>
            </a:lvl3pPr>
          </a:lstStyle>
          <a:p>
            <a:pPr lvl="2"/>
            <a:r>
              <a:rPr lang="ru-RU" dirty="0" smtClean="0"/>
              <a:t>Третий уровень</a:t>
            </a:r>
          </a:p>
        </p:txBody>
      </p:sp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184101"/>
            <a:ext cx="147060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тчет начал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774" y="1184915"/>
            <a:ext cx="8250581" cy="865583"/>
          </a:xfrm>
        </p:spPr>
        <p:txBody>
          <a:bodyPr anchor="ctr">
            <a:normAutofit/>
          </a:bodyPr>
          <a:lstStyle>
            <a:lvl1pPr algn="ctr">
              <a:defRPr sz="15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1104464"/>
            <a:ext cx="9144000" cy="225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>
            <a:off x="5257801" y="177976"/>
            <a:ext cx="0" cy="76812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2165198" y="339685"/>
            <a:ext cx="2828834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Финансовое</a:t>
            </a:r>
            <a:r>
              <a:rPr lang="ru-RU" sz="1200" b="1" baseline="0" dirty="0" smtClean="0"/>
              <a:t> управление города Новокузнецка</a:t>
            </a:r>
            <a:endParaRPr lang="ru-RU" sz="1200" b="1" dirty="0"/>
          </a:p>
        </p:txBody>
      </p:sp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184101"/>
            <a:ext cx="147060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4E67-BAB4-412E-B9A0-EBF7033A9FE7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1C87C-CABC-46F2-B240-9CA43AF5D9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774" y="1184915"/>
            <a:ext cx="8250581" cy="865583"/>
          </a:xfrm>
        </p:spPr>
        <p:txBody>
          <a:bodyPr anchor="ctr">
            <a:normAutofit/>
          </a:bodyPr>
          <a:lstStyle>
            <a:lvl1pPr algn="ctr">
              <a:defRPr sz="21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1104464"/>
            <a:ext cx="9144000" cy="225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>
            <a:off x="5257801" y="177976"/>
            <a:ext cx="0" cy="76812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2204211" y="247666"/>
            <a:ext cx="2499678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Финансовое</a:t>
            </a:r>
            <a:r>
              <a:rPr lang="ru-RU" sz="1200" b="1" baseline="0" dirty="0" smtClean="0"/>
              <a:t> управление города Новокузнецка</a:t>
            </a:r>
            <a:endParaRPr lang="ru-RU" sz="1200" b="1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115050" y="268880"/>
            <a:ext cx="2604304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Отчет о работе за 2022 год</a:t>
            </a:r>
            <a:endParaRPr lang="ru-RU" sz="1200" b="1" dirty="0"/>
          </a:p>
        </p:txBody>
      </p:sp>
      <p:sp>
        <p:nvSpPr>
          <p:cNvPr id="31" name="Текст 30"/>
          <p:cNvSpPr>
            <a:spLocks noGrp="1"/>
          </p:cNvSpPr>
          <p:nvPr>
            <p:ph type="body" sz="quarter" idx="13" hasCustomPrompt="1"/>
          </p:nvPr>
        </p:nvSpPr>
        <p:spPr>
          <a:xfrm>
            <a:off x="468772" y="2088141"/>
            <a:ext cx="3290108" cy="1388963"/>
          </a:xfrm>
          <a:prstGeom prst="round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lumMod val="50000"/>
                </a:schemeClr>
              </a:gs>
            </a:gsLst>
            <a:lin ang="5400000" scaled="0"/>
            <a:tileRect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2" name="Текст 30"/>
          <p:cNvSpPr>
            <a:spLocks noGrp="1"/>
          </p:cNvSpPr>
          <p:nvPr>
            <p:ph type="body" sz="quarter" idx="14" hasCustomPrompt="1"/>
          </p:nvPr>
        </p:nvSpPr>
        <p:spPr>
          <a:xfrm>
            <a:off x="468772" y="3731781"/>
            <a:ext cx="3290108" cy="1388963"/>
          </a:xfrm>
          <a:prstGeom prst="round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3" name="Текст 30"/>
          <p:cNvSpPr>
            <a:spLocks noGrp="1"/>
          </p:cNvSpPr>
          <p:nvPr>
            <p:ph type="body" sz="quarter" idx="15" hasCustomPrompt="1"/>
          </p:nvPr>
        </p:nvSpPr>
        <p:spPr>
          <a:xfrm>
            <a:off x="468772" y="5375424"/>
            <a:ext cx="3290108" cy="1388963"/>
          </a:xfrm>
          <a:prstGeom prst="round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6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4469998" y="2088141"/>
            <a:ext cx="4249357" cy="1388963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7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4469998" y="3731781"/>
            <a:ext cx="4249357" cy="1388963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8" name="Текст 30"/>
          <p:cNvSpPr>
            <a:spLocks noGrp="1"/>
          </p:cNvSpPr>
          <p:nvPr>
            <p:ph type="body" sz="quarter" idx="18" hasCustomPrompt="1"/>
          </p:nvPr>
        </p:nvSpPr>
        <p:spPr>
          <a:xfrm>
            <a:off x="4469998" y="5375424"/>
            <a:ext cx="4249357" cy="1388963"/>
          </a:xfrm>
          <a:prstGeom prst="roundRect">
            <a:avLst/>
          </a:prstGeom>
          <a:gradFill>
            <a:gsLst>
              <a:gs pos="100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cxnSp>
        <p:nvCxnSpPr>
          <p:cNvPr id="65" name="Прямая соединительная линия 64"/>
          <p:cNvCxnSpPr/>
          <p:nvPr userDrawn="1"/>
        </p:nvCxnSpPr>
        <p:spPr>
          <a:xfrm flipH="1">
            <a:off x="4114075" y="2237564"/>
            <a:ext cx="8681" cy="4377401"/>
          </a:xfrm>
          <a:prstGeom prst="line">
            <a:avLst/>
          </a:prstGeom>
          <a:ln w="952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184101"/>
            <a:ext cx="147060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774" y="1184915"/>
            <a:ext cx="8250581" cy="865583"/>
          </a:xfrm>
        </p:spPr>
        <p:txBody>
          <a:bodyPr anchor="ctr">
            <a:normAutofit/>
          </a:bodyPr>
          <a:lstStyle>
            <a:lvl1pPr algn="ctr">
              <a:defRPr sz="21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0" y="1104464"/>
            <a:ext cx="9144000" cy="225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>
            <a:off x="5257801" y="177976"/>
            <a:ext cx="0" cy="768125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2239377" y="238874"/>
            <a:ext cx="2473301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Финансовое</a:t>
            </a:r>
            <a:r>
              <a:rPr lang="ru-RU" sz="1200" b="1" baseline="0" dirty="0" smtClean="0"/>
              <a:t> управление города Новокузнецка</a:t>
            </a:r>
            <a:endParaRPr lang="ru-RU" sz="1200" b="1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115050" y="268880"/>
            <a:ext cx="2604304" cy="253914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ru-RU" sz="1200" b="1" dirty="0" smtClean="0"/>
              <a:t>Отчет о работе за 2022 год</a:t>
            </a:r>
            <a:endParaRPr lang="ru-RU" sz="1200" b="1" dirty="0"/>
          </a:p>
        </p:txBody>
      </p:sp>
      <p:sp>
        <p:nvSpPr>
          <p:cNvPr id="36" name="Текст 30"/>
          <p:cNvSpPr>
            <a:spLocks noGrp="1"/>
          </p:cNvSpPr>
          <p:nvPr>
            <p:ph type="body" sz="quarter" idx="16" hasCustomPrompt="1"/>
          </p:nvPr>
        </p:nvSpPr>
        <p:spPr>
          <a:xfrm>
            <a:off x="759126" y="2088141"/>
            <a:ext cx="7960229" cy="1388963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>
              <a:rot lat="0" lon="0" rev="0"/>
            </a:lightRig>
          </a:scene3d>
          <a:sp3d prstMaterial="matte">
            <a:contourClr>
              <a:schemeClr val="bg1">
                <a:lumMod val="10000"/>
              </a:schemeClr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7" name="Текст 30"/>
          <p:cNvSpPr>
            <a:spLocks noGrp="1"/>
          </p:cNvSpPr>
          <p:nvPr>
            <p:ph type="body" sz="quarter" idx="17" hasCustomPrompt="1"/>
          </p:nvPr>
        </p:nvSpPr>
        <p:spPr>
          <a:xfrm>
            <a:off x="802259" y="3731781"/>
            <a:ext cx="7873966" cy="1388963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38" name="Текст 30"/>
          <p:cNvSpPr>
            <a:spLocks noGrp="1"/>
          </p:cNvSpPr>
          <p:nvPr>
            <p:ph type="body" sz="quarter" idx="18" hasCustomPrompt="1"/>
          </p:nvPr>
        </p:nvSpPr>
        <p:spPr>
          <a:xfrm>
            <a:off x="793635" y="5375424"/>
            <a:ext cx="7830834" cy="1388963"/>
          </a:xfrm>
          <a:prstGeom prst="roundRect">
            <a:avLst/>
          </a:prstGeom>
          <a:gradFill>
            <a:gsLst>
              <a:gs pos="100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lvl="2"/>
            <a:r>
              <a:rPr lang="ru-RU" dirty="0" smtClean="0"/>
              <a:t>Третий уровень</a:t>
            </a:r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 flipH="1">
            <a:off x="508233" y="2262064"/>
            <a:ext cx="8681" cy="4377401"/>
          </a:xfrm>
          <a:prstGeom prst="line">
            <a:avLst/>
          </a:prstGeom>
          <a:ln w="9525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08" y="184101"/>
            <a:ext cx="147060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14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94000"/>
              </a:schemeClr>
            </a:gs>
            <a:gs pos="54000">
              <a:schemeClr val="tx2">
                <a:lumMod val="40000"/>
                <a:lumOff val="60000"/>
              </a:schemeClr>
            </a:gs>
            <a:gs pos="100000">
              <a:schemeClr val="bg2">
                <a:lumMod val="79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68579" tIns="34289" rIns="68579" bIns="34289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4"/>
            <a:ext cx="7886700" cy="4351339"/>
          </a:xfrm>
          <a:prstGeom prst="rect">
            <a:avLst/>
          </a:prstGeom>
        </p:spPr>
        <p:txBody>
          <a:bodyPr vert="horz" lIns="68579" tIns="34289" rIns="68579" bIns="34289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B4E67-BAB4-412E-B9A0-EBF7033A9FE7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68579" tIns="34289" rIns="68579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1C87C-CABC-46F2-B240-9CA43AF5D9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693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indent="0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indent="0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8774" y="1184914"/>
            <a:ext cx="8250581" cy="2451423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100" dirty="0" smtClean="0"/>
              <a:t> </a:t>
            </a:r>
            <a:r>
              <a:rPr lang="ru-RU" sz="2100" b="1" dirty="0" smtClean="0"/>
              <a:t>ОТЧЕТ О РАБОТЕ  ФИНАНСОВОГО УПРАВЛЕНИЯ</a:t>
            </a:r>
            <a:br>
              <a:rPr lang="ru-RU" sz="2100" b="1" dirty="0" smtClean="0"/>
            </a:br>
            <a:r>
              <a:rPr lang="ru-RU" sz="2100" b="1" dirty="0" smtClean="0"/>
              <a:t>ГОРОДА НОВОКУЗНЕЦКА ЗА 2022 ГОД </a:t>
            </a:r>
            <a:br>
              <a:rPr lang="ru-RU" sz="2100" b="1" dirty="0" smtClean="0"/>
            </a:br>
            <a:r>
              <a:rPr lang="ru-RU" sz="2100" b="1" dirty="0" smtClean="0"/>
              <a:t/>
            </a:r>
            <a:br>
              <a:rPr lang="ru-RU" sz="21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2023 ГОД | Новокузнецк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6648"/>
            <a:ext cx="6858000" cy="304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4500" y="3807725"/>
            <a:ext cx="2349500" cy="305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СОСТАВЛЕНИЕ ОТЧЕТА ОБ ИСПОЛНЕНИИ БЮДЖЕТА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310552" y="2088141"/>
            <a:ext cx="3448329" cy="1388963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000" b="1" dirty="0" smtClean="0"/>
              <a:t> </a:t>
            </a:r>
            <a:r>
              <a:rPr lang="ru-RU" sz="1600" b="1" dirty="0" smtClean="0"/>
              <a:t>решение </a:t>
            </a:r>
          </a:p>
          <a:p>
            <a:r>
              <a:rPr lang="ru-RU" sz="1600" b="1" dirty="0" smtClean="0"/>
              <a:t>об исполнении бюджета </a:t>
            </a:r>
          </a:p>
          <a:p>
            <a:r>
              <a:rPr lang="ru-RU" sz="1600" b="1" dirty="0" smtClean="0"/>
              <a:t>за 2021 год от  31.05.2022  №8/51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10552" y="3731782"/>
            <a:ext cx="3448329" cy="3032605"/>
          </a:xfrm>
          <a:prstGeom prst="roundRect">
            <a:avLst>
              <a:gd name="adj" fmla="val 11424"/>
            </a:avLst>
          </a:prstGeo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3 456 </a:t>
            </a:r>
            <a:r>
              <a:rPr lang="ru-RU" b="1" dirty="0" smtClean="0"/>
              <a:t>форм ежемесячной отчетности</a:t>
            </a:r>
            <a:r>
              <a:rPr lang="ru-RU" sz="1800" b="1" dirty="0" smtClean="0"/>
              <a:t>;</a:t>
            </a: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481</a:t>
            </a:r>
            <a:r>
              <a:rPr lang="ru-RU" sz="2300" b="1" dirty="0" smtClean="0"/>
              <a:t> </a:t>
            </a:r>
            <a:r>
              <a:rPr lang="ru-RU" b="1" dirty="0" smtClean="0"/>
              <a:t>форм ежеквартальной отчетности;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237</a:t>
            </a:r>
            <a:r>
              <a:rPr lang="ru-RU" sz="2300" dirty="0" smtClean="0"/>
              <a:t> </a:t>
            </a:r>
            <a:r>
              <a:rPr lang="ru-RU" b="1" dirty="0" smtClean="0"/>
              <a:t>форм годовой отчетности от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r>
              <a:rPr lang="ru-RU" sz="23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ГРБС</a:t>
            </a:r>
            <a:r>
              <a:rPr lang="ru-RU" sz="2300" b="1" dirty="0" smtClean="0"/>
              <a:t> </a:t>
            </a:r>
            <a:r>
              <a:rPr lang="ru-RU" sz="2300" dirty="0" smtClean="0"/>
              <a:t>  </a:t>
            </a:r>
            <a:endParaRPr lang="ru-RU" sz="23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b="1" dirty="0" smtClean="0"/>
              <a:t>Своевременное принятие отчетности об исполнении бюджета города в соответствии с требованиями законодательства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Проведение публичных слушаний по исполнению бюджета за 2021 год </a:t>
            </a:r>
          </a:p>
          <a:p>
            <a:r>
              <a:rPr lang="ru-RU" b="1" dirty="0" smtClean="0"/>
              <a:t>(17 мая 2022 года)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469998" y="5375424"/>
            <a:ext cx="4249357" cy="1388963"/>
          </a:xfrm>
        </p:spPr>
        <p:txBody>
          <a:bodyPr/>
          <a:lstStyle/>
          <a:p>
            <a:r>
              <a:rPr lang="ru-RU" b="1" dirty="0" smtClean="0"/>
              <a:t>Информирование граждан об исполнении бюджета города за 2021 год в формате «Бюджет для граждан»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0823" y="1301535"/>
            <a:ext cx="8250581" cy="865583"/>
          </a:xfrm>
        </p:spPr>
        <p:txBody>
          <a:bodyPr>
            <a:noAutofit/>
          </a:bodyPr>
          <a:lstStyle/>
          <a:p>
            <a:r>
              <a:rPr lang="ru-RU" dirty="0" smtClean="0"/>
              <a:t>СОСТАВЛЕНИЕ СВОДНОЙ ЕЖЕКВАРТАЛЬНОЙ И ГОДОВОЙ ОТЧЕТНОСТИ МУНИЦИПАЛЬНЫХ БЮДЖЕТНЫХ И АВТОНОМНЫХ УЧРЕЖДЕНИЙ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71476" y="2392837"/>
            <a:ext cx="3381016" cy="4340076"/>
          </a:xfrm>
          <a:prstGeom prst="roundRect">
            <a:avLst>
              <a:gd name="adj" fmla="val 7965"/>
            </a:avLst>
          </a:prstGeom>
          <a:gradFill>
            <a:gsLst>
              <a:gs pos="0">
                <a:srgbClr val="4775C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360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форм ежемесячной отчетности;</a:t>
            </a:r>
            <a:endParaRPr lang="ru-RU" b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160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форм ежеквартальной отчетности;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r>
              <a:rPr lang="ru-RU" b="1" dirty="0" smtClean="0"/>
              <a:t> форм годовой отчетности от: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ГРБС, имеющих подведомственные муниципальные бюджетные и автономные учреждения 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290ед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b="1" dirty="0" smtClean="0"/>
              <a:t>) 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4412848" y="3898793"/>
            <a:ext cx="4249357" cy="1388963"/>
          </a:xfrm>
        </p:spPr>
        <p:txBody>
          <a:bodyPr>
            <a:normAutofit/>
          </a:bodyPr>
          <a:lstStyle/>
          <a:p>
            <a:r>
              <a:rPr lang="ru-RU" b="1" dirty="0" smtClean="0"/>
              <a:t>Своевременное принятие бухгалтерской отчетности муниципальных бюджетных и автономных учреждений в соответствии с требованиями законодательства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422373" y="2392836"/>
            <a:ext cx="4249357" cy="1388963"/>
          </a:xfrm>
        </p:spPr>
        <p:txBody>
          <a:bodyPr>
            <a:normAutofit/>
          </a:bodyPr>
          <a:lstStyle/>
          <a:p>
            <a:r>
              <a:rPr lang="ru-RU" b="1" dirty="0" smtClean="0"/>
              <a:t>Ежемесячный мониторинг просроченной кредиторской задолженности по муниципальным бюджетным, автономным учреждениям</a:t>
            </a:r>
            <a:endParaRPr lang="ru-RU" b="1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6"/>
          </p:nvPr>
        </p:nvSpPr>
        <p:spPr>
          <a:xfrm>
            <a:off x="4412848" y="5412112"/>
            <a:ext cx="4249357" cy="1320800"/>
          </a:xfrm>
        </p:spPr>
        <p:txBody>
          <a:bodyPr>
            <a:normAutofit/>
          </a:bodyPr>
          <a:lstStyle/>
          <a:p>
            <a:r>
              <a:rPr lang="ru-RU" b="1" dirty="0" smtClean="0"/>
              <a:t>Формирование консолидированных форм сводной бюджетной (бухгалтерской) отчётности и представление в Минфин Кузбасса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УПРАВЛЕНИЕ И ОБСЛУЖИВАНИЕ МУНИЦИПАЛЬНОГО ДОЛГА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241540" y="4798243"/>
            <a:ext cx="3517340" cy="1652538"/>
          </a:xfrm>
          <a:gradFill>
            <a:gsLst>
              <a:gs pos="0">
                <a:srgbClr val="4A7BD4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400" b="1" dirty="0" smtClean="0"/>
              <a:t> </a:t>
            </a:r>
            <a:r>
              <a:rPr lang="ru-RU" b="1" dirty="0" smtClean="0"/>
              <a:t>договор с УФК Кузбасса  </a:t>
            </a:r>
          </a:p>
          <a:p>
            <a:r>
              <a:rPr lang="ru-RU" b="1" dirty="0" smtClean="0"/>
              <a:t>на предоставление бюджетного кредита на пополнение остатка средств на едином счете бюджета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469998" y="2179401"/>
            <a:ext cx="4249357" cy="1042247"/>
          </a:xfrm>
        </p:spPr>
        <p:txBody>
          <a:bodyPr>
            <a:normAutofit/>
          </a:bodyPr>
          <a:lstStyle/>
          <a:p>
            <a:r>
              <a:rPr lang="ru-RU" b="1" dirty="0" smtClean="0"/>
              <a:t>Полное замещение коммерческих кредитов на бюджетные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3,1</a:t>
            </a:r>
            <a:r>
              <a:rPr lang="ru-RU" b="1" dirty="0" smtClean="0"/>
              <a:t> </a:t>
            </a:r>
            <a:r>
              <a:rPr lang="ru-RU" b="1" dirty="0" err="1" smtClean="0"/>
              <a:t>млрд</a:t>
            </a:r>
            <a:r>
              <a:rPr lang="ru-RU" b="1" dirty="0" smtClean="0"/>
              <a:t> руб.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504381" y="5316230"/>
            <a:ext cx="4249357" cy="1134551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Сокращение расходов бюджета на обслуживание муниципального долга на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206</a:t>
            </a:r>
            <a:r>
              <a:rPr lang="ru-RU" b="1" dirty="0" smtClean="0"/>
              <a:t> </a:t>
            </a:r>
            <a:r>
              <a:rPr lang="ru-RU" b="1" dirty="0" err="1" smtClean="0"/>
              <a:t>млн</a:t>
            </a:r>
            <a:r>
              <a:rPr lang="ru-RU" b="1" dirty="0" smtClean="0"/>
              <a:t> руб. </a:t>
            </a:r>
            <a:endParaRPr lang="ru-RU" dirty="0"/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6"/>
          </p:nvPr>
        </p:nvSpPr>
        <p:spPr>
          <a:xfrm>
            <a:off x="4504381" y="3565037"/>
            <a:ext cx="4249357" cy="981996"/>
          </a:xfrm>
        </p:spPr>
        <p:txBody>
          <a:bodyPr>
            <a:normAutofit/>
          </a:bodyPr>
          <a:lstStyle/>
          <a:p>
            <a:r>
              <a:rPr lang="ru-RU" b="1" dirty="0" smtClean="0"/>
              <a:t>Отсутствие задолженности по долговым обязательствам и процентным платежам 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241540" y="2088141"/>
            <a:ext cx="3517340" cy="2392815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/>
              <a:t> договора с Минфином Кузбасса</a:t>
            </a:r>
          </a:p>
          <a:p>
            <a:r>
              <a:rPr lang="ru-RU" b="1" dirty="0" smtClean="0"/>
              <a:t>на предоставление бюджетного кредита из областного бюджета  и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/>
              <a:t> </a:t>
            </a:r>
            <a:r>
              <a:rPr lang="ru-RU" b="1" dirty="0" err="1" smtClean="0"/>
              <a:t>допсоглашения</a:t>
            </a:r>
            <a:r>
              <a:rPr lang="ru-RU" b="1" dirty="0" smtClean="0"/>
              <a:t> о реструктуризации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ОРГАНИЗАЦИЯ И КОНТРОЛЬ ЗА ИСПОЛНЕНИЕМ СУДЕБНЫХ АКТОВ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345057" y="2563153"/>
            <a:ext cx="3390072" cy="1490291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288</a:t>
            </a:r>
            <a:r>
              <a:rPr lang="ru-RU" sz="1400" b="1" dirty="0" smtClean="0"/>
              <a:t> </a:t>
            </a:r>
            <a:r>
              <a:rPr lang="ru-RU" b="1" dirty="0" smtClean="0"/>
              <a:t>исполнительных документов принято к исполнению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45058" y="4566101"/>
            <a:ext cx="3390073" cy="1647175"/>
          </a:xfrm>
          <a:gradFill>
            <a:gsLst>
              <a:gs pos="0">
                <a:srgbClr val="4776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292</a:t>
            </a:r>
            <a:r>
              <a:rPr lang="ru-RU" b="1" dirty="0" smtClean="0"/>
              <a:t> исполнительных документа исполнено за счет казны города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29375" y="2563153"/>
            <a:ext cx="4249357" cy="1490291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Соблюдение Порядка ведения учета и осуществления хранения исполнительных документов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529375" y="4554748"/>
            <a:ext cx="4249357" cy="1658528"/>
          </a:xfrm>
        </p:spPr>
        <p:txBody>
          <a:bodyPr>
            <a:normAutofit/>
          </a:bodyPr>
          <a:lstStyle/>
          <a:p>
            <a:r>
              <a:rPr lang="ru-RU" b="1" dirty="0" smtClean="0"/>
              <a:t>Своевременное исполнение исполнительных документов, предусматривающих взыскание </a:t>
            </a:r>
          </a:p>
          <a:p>
            <a:r>
              <a:rPr lang="ru-RU" b="1" dirty="0" smtClean="0"/>
              <a:t>за счет казны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1068295"/>
            <a:ext cx="9144000" cy="865583"/>
          </a:xfrm>
        </p:spPr>
        <p:txBody>
          <a:bodyPr>
            <a:noAutofit/>
          </a:bodyPr>
          <a:lstStyle/>
          <a:p>
            <a:r>
              <a:rPr lang="ru-RU" sz="2000" dirty="0" smtClean="0"/>
              <a:t>ВЕДЕНИЕ РЕЕСТРА ИСТОЧНИКОВ ДОХОДОВ БЮДЖЕТА ГОРОДА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41724" y="4531745"/>
            <a:ext cx="3423684" cy="2230844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r>
            <a:r>
              <a:rPr lang="ru-RU" sz="1200" b="1" dirty="0" smtClean="0"/>
              <a:t> </a:t>
            </a:r>
            <a:r>
              <a:rPr lang="ru-RU" b="1" dirty="0" smtClean="0"/>
              <a:t>главный администратор дохода бюджета города </a:t>
            </a:r>
          </a:p>
          <a:p>
            <a:pPr>
              <a:lnSpc>
                <a:spcPct val="70000"/>
              </a:lnSpc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ru-RU" sz="1200" b="1" dirty="0" smtClean="0"/>
              <a:t> </a:t>
            </a:r>
            <a:r>
              <a:rPr lang="ru-RU" b="1" dirty="0" smtClean="0"/>
              <a:t>кодов видов (подвидов) доходов </a:t>
            </a:r>
          </a:p>
          <a:p>
            <a:pPr>
              <a:lnSpc>
                <a:spcPct val="70000"/>
              </a:lnSpc>
            </a:pPr>
            <a:r>
              <a:rPr lang="ru-RU" b="1" dirty="0" smtClean="0"/>
              <a:t>включено в реестр источников доходов бюджета города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09845" y="1886709"/>
            <a:ext cx="4225412" cy="910241"/>
          </a:xfrm>
          <a:prstGeom prst="roundRect">
            <a:avLst>
              <a:gd name="adj" fmla="val 26776"/>
            </a:avLst>
          </a:prstGeom>
        </p:spPr>
        <p:txBody>
          <a:bodyPr/>
          <a:lstStyle/>
          <a:p>
            <a:r>
              <a:rPr lang="ru-RU" b="1" dirty="0" smtClean="0"/>
              <a:t>Своевременное формирование реестра источников доходов бюджета города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4509846" y="3001992"/>
            <a:ext cx="4227435" cy="2254371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Представление свода информации о доходах бюджета одновременно с проектом решения о бюджете города (1 чтение и 2 чтение)</a:t>
            </a:r>
            <a:endParaRPr lang="ru-RU" dirty="0"/>
          </a:p>
        </p:txBody>
      </p:sp>
      <p:sp>
        <p:nvSpPr>
          <p:cNvPr id="10" name="Текст 7"/>
          <p:cNvSpPr txBox="1">
            <a:spLocks/>
          </p:cNvSpPr>
          <p:nvPr/>
        </p:nvSpPr>
        <p:spPr>
          <a:xfrm>
            <a:off x="4515188" y="5461405"/>
            <a:ext cx="4249357" cy="1301183"/>
          </a:xfrm>
          <a:prstGeom prst="roundRect">
            <a:avLst>
              <a:gd name="adj" fmla="val 22855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txBody>
          <a:bodyPr vert="horz" lIns="68579" tIns="34289" rIns="68579" bIns="34289" rtlCol="0">
            <a:normAutofit/>
          </a:bodyPr>
          <a:lstStyle/>
          <a:p>
            <a:r>
              <a:rPr lang="ru-RU" b="1" dirty="0" smtClean="0">
                <a:solidFill>
                  <a:schemeClr val="lt1"/>
                </a:solidFill>
              </a:rPr>
              <a:t>Обеспечение прозрачности и открытости </a:t>
            </a:r>
          </a:p>
          <a:p>
            <a:r>
              <a:rPr lang="ru-RU" b="1" dirty="0" smtClean="0">
                <a:solidFill>
                  <a:schemeClr val="lt1"/>
                </a:solidFill>
              </a:rPr>
              <a:t>бюджета города в части доходов </a:t>
            </a:r>
          </a:p>
        </p:txBody>
      </p:sp>
      <p:sp>
        <p:nvSpPr>
          <p:cNvPr id="11" name="Текст 6"/>
          <p:cNvSpPr>
            <a:spLocks noGrp="1"/>
          </p:cNvSpPr>
          <p:nvPr>
            <p:ph type="body" sz="quarter" idx="16"/>
          </p:nvPr>
        </p:nvSpPr>
        <p:spPr>
          <a:xfrm>
            <a:off x="341724" y="1844702"/>
            <a:ext cx="3423684" cy="2514513"/>
          </a:xfrm>
          <a:prstGeom prst="roundRect">
            <a:avLst>
              <a:gd name="adj" fmla="val 10721"/>
            </a:avLst>
          </a:prstGeo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b="1" dirty="0" smtClean="0"/>
              <a:t> </a:t>
            </a:r>
            <a:r>
              <a:rPr lang="ru-RU" sz="1800" b="1" dirty="0" smtClean="0"/>
              <a:t>реестров сформировано, в т.ч. 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/>
              <a:t> </a:t>
            </a:r>
            <a:r>
              <a:rPr lang="ru-RU" sz="1800" b="1" dirty="0" smtClean="0"/>
              <a:t>при исполнении бюджета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/>
              <a:t> </a:t>
            </a:r>
            <a:r>
              <a:rPr lang="ru-RU" sz="1800" b="1" dirty="0" smtClean="0"/>
              <a:t>при планировании бюджета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b="1" dirty="0" smtClean="0"/>
              <a:t> </a:t>
            </a:r>
            <a:r>
              <a:rPr lang="ru-RU" sz="1800" b="1" dirty="0" smtClean="0"/>
              <a:t>по отчёту об исполнении бюджета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ВЕДЕНИЕ РЕЕСТРА РАСХОДНЫХ ОБЯЗАТЕЛЬСТВ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445021" y="2563153"/>
            <a:ext cx="3290108" cy="1490291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smtClean="0"/>
              <a:t>реестра ГРБС проверено при формировании сводного реестра расходных обязательств</a:t>
            </a:r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445022" y="4824312"/>
            <a:ext cx="3290108" cy="1388963"/>
          </a:xfrm>
          <a:gradFill>
            <a:gsLst>
              <a:gs pos="0">
                <a:srgbClr val="4A7BD4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889</a:t>
            </a: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/>
              <a:t>перечней</a:t>
            </a: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/>
              <a:t>расходов, отражены в сводном реестре расходных обязательств </a:t>
            </a:r>
            <a:endParaRPr lang="ru-RU" sz="14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29375" y="2563153"/>
            <a:ext cx="4249357" cy="1490291"/>
          </a:xfrm>
        </p:spPr>
        <p:txBody>
          <a:bodyPr>
            <a:normAutofit/>
          </a:bodyPr>
          <a:lstStyle/>
          <a:p>
            <a:r>
              <a:rPr lang="ru-RU" b="1" dirty="0" smtClean="0"/>
              <a:t>Своевременное формирование и представление в </a:t>
            </a:r>
            <a:r>
              <a:rPr lang="ru-RU" b="1" dirty="0" err="1" smtClean="0"/>
              <a:t>МинФин</a:t>
            </a:r>
            <a:r>
              <a:rPr lang="ru-RU" b="1" dirty="0" smtClean="0"/>
              <a:t> Кузбасса сводного реестра расходных </a:t>
            </a:r>
            <a:r>
              <a:rPr lang="ru-RU" b="1" dirty="0" smtClean="0">
                <a:solidFill>
                  <a:schemeClr val="bg1"/>
                </a:solidFill>
              </a:rPr>
              <a:t>обязательств (</a:t>
            </a:r>
            <a:r>
              <a:rPr lang="ru-RU" sz="1400" b="1" dirty="0" smtClean="0">
                <a:solidFill>
                  <a:schemeClr val="bg1"/>
                </a:solidFill>
              </a:rPr>
              <a:t>20 апреля 2022 года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544397" y="4824313"/>
            <a:ext cx="4249357" cy="1388963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Соответствие расходов бюджета города полномочиям, установленным законодательством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ВЕДЕНИЕ РЕЕСТРА УЧАСТНИКОВ И НЕУЧАСТНИКОВ БЮДЖЕТНОГО ПРОЦЕССА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393263" y="2105891"/>
            <a:ext cx="3290108" cy="3354283"/>
          </a:xfrm>
          <a:prstGeom prst="roundRect">
            <a:avLst>
              <a:gd name="adj" fmla="val 8094"/>
            </a:avLst>
          </a:prstGeo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377</a:t>
            </a:r>
            <a:r>
              <a:rPr lang="ru-RU" sz="1400" dirty="0" smtClean="0"/>
              <a:t> </a:t>
            </a:r>
            <a:r>
              <a:rPr lang="ru-RU" b="1" dirty="0" smtClean="0"/>
              <a:t>записей в реестре, из них:</a:t>
            </a:r>
          </a:p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</a:t>
            </a:r>
            <a:r>
              <a:rPr lang="ru-RU" sz="1400" dirty="0" smtClean="0"/>
              <a:t> </a:t>
            </a:r>
            <a:r>
              <a:rPr lang="ru-RU" b="1" dirty="0" smtClean="0"/>
              <a:t>казенные учреждения</a:t>
            </a:r>
          </a:p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269</a:t>
            </a:r>
            <a:r>
              <a:rPr lang="ru-RU" sz="1400" dirty="0" smtClean="0"/>
              <a:t> </a:t>
            </a:r>
            <a:r>
              <a:rPr lang="ru-RU" b="1" dirty="0" smtClean="0"/>
              <a:t>бюджетные учреждения</a:t>
            </a:r>
          </a:p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</a:t>
            </a:r>
            <a:r>
              <a:rPr lang="ru-RU" sz="1400" dirty="0" smtClean="0"/>
              <a:t> </a:t>
            </a:r>
            <a:r>
              <a:rPr lang="ru-RU" b="1" dirty="0" smtClean="0"/>
              <a:t>автономные учреждения</a:t>
            </a:r>
          </a:p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  <a:r>
              <a:rPr lang="ru-RU" sz="1400" dirty="0" smtClean="0"/>
              <a:t> </a:t>
            </a:r>
            <a:r>
              <a:rPr lang="ru-RU" b="1" dirty="0" smtClean="0"/>
              <a:t>унитарные предприятия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93263" y="5693434"/>
            <a:ext cx="3290108" cy="893413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t">
            <a:norm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630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dirty="0" smtClean="0"/>
              <a:t> </a:t>
            </a:r>
            <a:r>
              <a:rPr lang="ru-RU" b="1" dirty="0" smtClean="0"/>
              <a:t>изменений</a:t>
            </a:r>
            <a:r>
              <a:rPr lang="ru-RU" sz="1400" b="1" dirty="0" smtClean="0"/>
              <a:t> внесено в реестр</a:t>
            </a:r>
          </a:p>
          <a:p>
            <a:endParaRPr lang="ru-RU" sz="1400" b="1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94064" y="2105891"/>
            <a:ext cx="4249357" cy="4480956"/>
          </a:xfrm>
          <a:prstGeom prst="roundRect">
            <a:avLst>
              <a:gd name="adj" fmla="val 7426"/>
            </a:avLst>
          </a:prstGeom>
        </p:spPr>
        <p:txBody>
          <a:bodyPr>
            <a:normAutofit/>
          </a:bodyPr>
          <a:lstStyle/>
          <a:p>
            <a:r>
              <a:rPr lang="ru-RU" b="1" dirty="0" smtClean="0"/>
              <a:t>Ведение и поддержка в актуальном состоянии сводного реестра обо всех получателях бюджетных средств:</a:t>
            </a:r>
          </a:p>
          <a:p>
            <a:pPr indent="361950">
              <a:buFont typeface="Wingdings" pitchFamily="2" charset="2"/>
              <a:buChar char="§"/>
            </a:pPr>
            <a:r>
              <a:rPr lang="ru-RU" b="1" dirty="0" smtClean="0"/>
              <a:t>участники бюджетного процесса</a:t>
            </a:r>
          </a:p>
          <a:p>
            <a:pPr indent="361950">
              <a:buFont typeface="Wingdings" pitchFamily="2" charset="2"/>
              <a:buChar char="§"/>
            </a:pPr>
            <a:r>
              <a:rPr lang="ru-RU" b="1" dirty="0" smtClean="0"/>
              <a:t>муниципальные автономные и бюджетные учреждения</a:t>
            </a:r>
          </a:p>
          <a:p>
            <a:pPr indent="361950">
              <a:buFont typeface="Wingdings" pitchFamily="2" charset="2"/>
              <a:buChar char="§"/>
            </a:pPr>
            <a:r>
              <a:rPr lang="ru-RU" b="1" dirty="0" smtClean="0"/>
              <a:t>участники казначейского сопровождения, если им открывают лицевые счета в ТОФК</a:t>
            </a:r>
          </a:p>
          <a:p>
            <a:pPr indent="361950">
              <a:buFont typeface="Wingdings" pitchFamily="2" charset="2"/>
              <a:buChar char="§"/>
            </a:pPr>
            <a:r>
              <a:rPr lang="ru-RU" b="1" dirty="0" smtClean="0"/>
              <a:t>муниципальные унитарные предприятия.</a:t>
            </a:r>
          </a:p>
          <a:p>
            <a:r>
              <a:rPr lang="ru-RU" b="1" dirty="0" smtClean="0"/>
              <a:t>Информация доступна неограниченному кругу лиц, кроме сведений ограниченного доступа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ОСУЩЕСТВЛЕНИЕ КОНТРОЛЬНЫХ ФУНКЦИЙ НА ЕИС </a:t>
            </a:r>
            <a:br>
              <a:rPr lang="ru-RU" dirty="0" smtClean="0"/>
            </a:br>
            <a:r>
              <a:rPr lang="ru-RU" dirty="0" smtClean="0"/>
              <a:t>В РАМКАХ ПОЛНОМОЧИЙ ФИНАНСОВОГО ОРГАНА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155278" y="2226759"/>
            <a:ext cx="3700732" cy="1913919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000" b="1" dirty="0" smtClean="0"/>
              <a:t>Проконтролировано объектов контроля</a:t>
            </a:r>
          </a:p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76 421 </a:t>
            </a:r>
            <a:r>
              <a:rPr lang="ru-RU" sz="1600" b="1" dirty="0" smtClean="0"/>
              <a:t>ВСЕГО, в том числе:</a:t>
            </a:r>
          </a:p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10 037</a:t>
            </a:r>
            <a:r>
              <a:rPr lang="ru-RU" sz="2400" b="1" dirty="0" smtClean="0">
                <a:solidFill>
                  <a:schemeClr val="accent2"/>
                </a:solidFill>
              </a:rPr>
              <a:t> </a:t>
            </a:r>
            <a:r>
              <a:rPr lang="ru-RU" sz="1400" b="1" dirty="0" smtClean="0"/>
              <a:t>планов-графиков  </a:t>
            </a:r>
          </a:p>
          <a:p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112147" y="4405222"/>
            <a:ext cx="3743864" cy="2254369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 fontScale="77500" lnSpcReduction="20000"/>
          </a:bodyPr>
          <a:lstStyle/>
          <a:p>
            <a:r>
              <a:rPr lang="ru-RU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7 628 </a:t>
            </a:r>
            <a:r>
              <a:rPr lang="ru-RU" sz="2100" b="1" dirty="0" smtClean="0"/>
              <a:t>контрактов</a:t>
            </a:r>
            <a:r>
              <a:rPr lang="ru-RU" sz="3400" b="1" dirty="0" smtClean="0">
                <a:solidFill>
                  <a:schemeClr val="accent2"/>
                </a:solidFill>
              </a:rPr>
              <a:t> </a:t>
            </a:r>
            <a:r>
              <a:rPr lang="ru-RU" sz="2100" b="1" dirty="0" smtClean="0"/>
              <a:t>(регистрация)</a:t>
            </a:r>
          </a:p>
          <a:p>
            <a:r>
              <a:rPr lang="ru-RU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6 831 </a:t>
            </a:r>
            <a:r>
              <a:rPr lang="ru-RU" sz="2100" b="1" dirty="0" smtClean="0"/>
              <a:t>контракт (изменение)</a:t>
            </a:r>
          </a:p>
          <a:p>
            <a:r>
              <a:rPr lang="ru-RU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44 357 </a:t>
            </a:r>
            <a:r>
              <a:rPr lang="ru-RU" sz="2100" b="1" dirty="0" smtClean="0"/>
              <a:t>контрактов  (исполнение)</a:t>
            </a:r>
          </a:p>
          <a:p>
            <a:r>
              <a:rPr lang="ru-RU" sz="3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2 495 </a:t>
            </a:r>
            <a:r>
              <a:rPr lang="ru-RU" sz="2100" b="1" dirty="0" smtClean="0"/>
              <a:t>контрактов (расторжение)</a:t>
            </a:r>
            <a:endParaRPr lang="ru-RU" sz="21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363120" y="5456577"/>
            <a:ext cx="4249357" cy="1042247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Соблюдение сроков проверки всех объектов поступающих на контроль</a:t>
            </a:r>
            <a:endParaRPr lang="ru-RU" dirty="0"/>
          </a:p>
        </p:txBody>
      </p:sp>
      <p:sp>
        <p:nvSpPr>
          <p:cNvPr id="6" name="Текст 6"/>
          <p:cNvSpPr>
            <a:spLocks noGrp="1"/>
          </p:cNvSpPr>
          <p:nvPr>
            <p:ph type="body" sz="quarter" idx="16"/>
          </p:nvPr>
        </p:nvSpPr>
        <p:spPr>
          <a:xfrm>
            <a:off x="4390118" y="2252119"/>
            <a:ext cx="4249357" cy="1042247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Проверка по ч.5 ст.99</a:t>
            </a:r>
            <a:br>
              <a:rPr lang="ru-RU" b="1" dirty="0" smtClean="0"/>
            </a:br>
            <a:r>
              <a:rPr lang="ru-RU" b="1" dirty="0" smtClean="0"/>
              <a:t>Федерального закона No44-ФЗ</a:t>
            </a:r>
            <a:endParaRPr lang="ru-RU" b="1" dirty="0"/>
          </a:p>
        </p:txBody>
      </p:sp>
      <p:sp>
        <p:nvSpPr>
          <p:cNvPr id="8" name="Текст 6"/>
          <p:cNvSpPr>
            <a:spLocks noGrp="1"/>
          </p:cNvSpPr>
          <p:nvPr>
            <p:ph type="body" sz="quarter" idx="16"/>
          </p:nvPr>
        </p:nvSpPr>
        <p:spPr>
          <a:xfrm>
            <a:off x="4390118" y="3778243"/>
            <a:ext cx="4249357" cy="1194456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Проверка по Правилам</a:t>
            </a:r>
            <a:br>
              <a:rPr lang="ru-RU" b="1" dirty="0" smtClean="0"/>
            </a:br>
            <a:r>
              <a:rPr lang="ru-RU" b="1" dirty="0" smtClean="0"/>
              <a:t>ведения реестра  контрактов в соответствии  с постановлением правительства РФ N 60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94653" y="1138689"/>
            <a:ext cx="8250581" cy="1003825"/>
          </a:xfrm>
        </p:spPr>
        <p:txBody>
          <a:bodyPr>
            <a:normAutofit/>
          </a:bodyPr>
          <a:lstStyle/>
          <a:p>
            <a:r>
              <a:rPr lang="ru-RU" dirty="0" smtClean="0"/>
              <a:t>ИСПОЛНЕНИЕ СОГЛАШЕНИЯ О МЕРАХ ПО СОЦИАЛЬНО-ЭКОНОМИЧЕСКОМУ РАЗВИТИЮ И ОЗДОРОВЛЕНИЮ МУНИЦИПАЛЬНЫХ ФИНАНСОВ</a:t>
            </a:r>
            <a:endParaRPr lang="ru-RU" dirty="0"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4"/>
          </p:nvPr>
        </p:nvSpPr>
        <p:spPr>
          <a:xfrm>
            <a:off x="499904" y="4293704"/>
            <a:ext cx="3269015" cy="1869277"/>
          </a:xfrm>
          <a:gradFill>
            <a:gsLst>
              <a:gs pos="0">
                <a:srgbClr val="497AD2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pPr lvl="0"/>
            <a:r>
              <a:rPr lang="ru-RU" b="1" dirty="0" smtClean="0"/>
              <a:t>по сравнению с уровнем исполнения 2021 года  рост налоговых и неналоговых доходов составил 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115%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451519" y="2318180"/>
            <a:ext cx="3290108" cy="1824640"/>
          </a:xfrm>
          <a:gradFill>
            <a:gsLst>
              <a:gs pos="0">
                <a:srgbClr val="4776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r>
              <a:rPr lang="ru-RU" b="1" dirty="0" smtClean="0"/>
              <a:t>Проведена оценка налоговых расходов за 2020 год; результаты представлены в Министерство финансов Кузбасса</a:t>
            </a: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-2750470" y="3885285"/>
            <a:ext cx="2490728" cy="19926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1920" tIns="60960" rIns="121920" bIns="6096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b="1" kern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6"/>
          </p:nvPr>
        </p:nvSpPr>
        <p:spPr>
          <a:xfrm>
            <a:off x="4477950" y="2321377"/>
            <a:ext cx="4249357" cy="1101627"/>
          </a:xfrm>
        </p:spPr>
        <p:txBody>
          <a:bodyPr anchor="ctr">
            <a:normAutofit/>
          </a:bodyPr>
          <a:lstStyle/>
          <a:p>
            <a:r>
              <a:rPr lang="ru-RU" b="1" dirty="0" smtClean="0"/>
              <a:t>Обеспечен рост налоговых и неналоговых доходов бюджета по итогам исполнения за 2022 год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4"/>
          </p:nvPr>
        </p:nvSpPr>
        <p:spPr>
          <a:xfrm>
            <a:off x="4519528" y="3604591"/>
            <a:ext cx="4184525" cy="2581156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lvl="0"/>
            <a:r>
              <a:rPr lang="ru-RU" b="1" dirty="0" smtClean="0"/>
              <a:t>по результатам оценки  рабочей группой были рекомендованы к отмене с 2023 года налоговые льготы, невостребованные в течение пяти лет, предшествующих отчетному году.</a:t>
            </a:r>
          </a:p>
          <a:p>
            <a:pPr lvl="0"/>
            <a:r>
              <a:rPr lang="ru-RU" b="1" dirty="0" smtClean="0"/>
              <a:t> Данные рекомендации были реализованы с 2023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ПРОВЕДЕНИЕ МОНИТОРИНГА КАЧЕСТВА ФИНАНСОВОГО МЕНЕДЖМЕНТА ГРБС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248908" y="2243535"/>
            <a:ext cx="3505200" cy="1357568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главных распорядителей бюджетных средств оценивались по итогам за 2021 год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248908" y="5114362"/>
            <a:ext cx="3505200" cy="1678476"/>
          </a:xfrm>
          <a:gradFill>
            <a:gsLst>
              <a:gs pos="0">
                <a:srgbClr val="4A7BD4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 lnSpcReduction="10000"/>
          </a:bodyPr>
          <a:lstStyle/>
          <a:p>
            <a:r>
              <a:rPr lang="ru-RU" sz="1800" b="1" dirty="0" smtClean="0"/>
              <a:t>При процедуре проведения мониторинга применялись 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2000" b="1" dirty="0" smtClean="0"/>
              <a:t> </a:t>
            </a:r>
            <a:r>
              <a:rPr lang="ru-RU" sz="1800" b="1" dirty="0" smtClean="0"/>
              <a:t>направлений  по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800" b="1" dirty="0" smtClean="0"/>
              <a:t>показателям</a:t>
            </a:r>
            <a:endParaRPr lang="ru-RU" sz="18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04192" y="2186692"/>
            <a:ext cx="4249357" cy="2218531"/>
          </a:xfrm>
        </p:spPr>
        <p:txBody>
          <a:bodyPr>
            <a:noAutofit/>
          </a:bodyPr>
          <a:lstStyle/>
          <a:p>
            <a:r>
              <a:rPr lang="ru-RU" b="1" dirty="0" smtClean="0"/>
              <a:t>Анализ и оценка исполнения объектом  бюджетных полномочий, управление активами, осуществление закупок товаров и услуг для обеспечения муниципальных нужд</a:t>
            </a:r>
            <a:endParaRPr lang="ru-RU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504192" y="4531746"/>
            <a:ext cx="4249357" cy="2261093"/>
          </a:xfrm>
        </p:spPr>
        <p:txBody>
          <a:bodyPr/>
          <a:lstStyle/>
          <a:p>
            <a:r>
              <a:rPr lang="ru-RU" b="1" dirty="0" smtClean="0"/>
              <a:t>Формирование  отчета «Рейтинг Главных администраторов бюджета Новокузнецкого городского бюджета по уровню качества финансового менеджмента». Размещение на сайте </a:t>
            </a:r>
            <a:r>
              <a:rPr lang="en-US" b="1" dirty="0" smtClean="0">
                <a:solidFill>
                  <a:schemeClr val="bg1"/>
                </a:solidFill>
              </a:rPr>
              <a:t>www.finnkz.ru</a:t>
            </a:r>
            <a:r>
              <a:rPr lang="en-US" b="1" dirty="0" smtClean="0"/>
              <a:t> </a:t>
            </a:r>
            <a:r>
              <a:rPr lang="ru-RU" b="1" dirty="0" smtClean="0">
                <a:solidFill>
                  <a:schemeClr val="bg1"/>
                </a:solidFill>
              </a:rPr>
              <a:t>(</a:t>
            </a:r>
            <a:r>
              <a:rPr lang="ru-RU" sz="1400" b="1" dirty="0" smtClean="0">
                <a:solidFill>
                  <a:schemeClr val="bg1"/>
                </a:solidFill>
              </a:rPr>
              <a:t>23 мая 2022 года</a:t>
            </a:r>
            <a:r>
              <a:rPr lang="ru-RU" b="1" dirty="0" smtClean="0">
                <a:solidFill>
                  <a:schemeClr val="bg1"/>
                </a:solidFill>
              </a:rPr>
              <a:t>) </a:t>
            </a:r>
          </a:p>
          <a:p>
            <a:endParaRPr lang="ru-RU" dirty="0"/>
          </a:p>
        </p:txBody>
      </p:sp>
      <p:sp>
        <p:nvSpPr>
          <p:cNvPr id="10" name="Текст 3"/>
          <p:cNvSpPr>
            <a:spLocks noGrp="1"/>
          </p:cNvSpPr>
          <p:nvPr>
            <p:ph type="body" sz="quarter" idx="13"/>
          </p:nvPr>
        </p:nvSpPr>
        <p:spPr>
          <a:xfrm>
            <a:off x="248908" y="3746650"/>
            <a:ext cx="3505200" cy="1222165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ГРБС получили высокое и надлежащее качество финансового менеджмента</a:t>
            </a:r>
            <a:endParaRPr lang="ru-RU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sz="quarter" idx="18"/>
          </p:nvPr>
        </p:nvSpPr>
        <p:spPr>
          <a:xfrm>
            <a:off x="772414" y="5706000"/>
            <a:ext cx="8123937" cy="999600"/>
          </a:xfrm>
        </p:spPr>
        <p:txBody>
          <a:bodyPr>
            <a:normAutofit/>
          </a:bodyPr>
          <a:lstStyle/>
          <a:p>
            <a:r>
              <a:rPr lang="ru-RU" b="1" dirty="0" smtClean="0"/>
              <a:t>обеспечивает управление муниципальным долгом,</a:t>
            </a:r>
          </a:p>
          <a:p>
            <a:r>
              <a:rPr lang="ru-RU" b="1" dirty="0" smtClean="0"/>
              <a:t>осуществляет иные полномочия , определенные бюджетным кодексом РФ и принимаемыми в соответствии с ними НПА</a:t>
            </a:r>
            <a:endParaRPr lang="ru-RU" b="1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7"/>
          </p:nvPr>
        </p:nvSpPr>
        <p:spPr>
          <a:xfrm>
            <a:off x="776380" y="3211082"/>
            <a:ext cx="8119970" cy="992617"/>
          </a:xfrm>
        </p:spPr>
        <p:txBody>
          <a:bodyPr>
            <a:normAutofit/>
          </a:bodyPr>
          <a:lstStyle/>
          <a:p>
            <a:r>
              <a:rPr lang="ru-RU" b="1" dirty="0" smtClean="0"/>
              <a:t>обеспечивает исполнение бюджета и составление бюджетной отчетности, </a:t>
            </a:r>
          </a:p>
          <a:p>
            <a:r>
              <a:rPr lang="ru-RU" b="1" dirty="0" smtClean="0"/>
              <a:t>представляет отчет об исполнении бюджета на утверждение Новокузнецкому городскому Совету народных депутатов </a:t>
            </a:r>
            <a:endParaRPr lang="ru-RU" b="1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776380" y="1961141"/>
            <a:ext cx="8119970" cy="1061459"/>
          </a:xfrm>
        </p:spPr>
        <p:txBody>
          <a:bodyPr>
            <a:normAutofit/>
          </a:bodyPr>
          <a:lstStyle/>
          <a:p>
            <a:r>
              <a:rPr lang="ru-RU" b="1" dirty="0" smtClean="0"/>
              <a:t>обеспечивает составление проекта бюджета,</a:t>
            </a:r>
          </a:p>
          <a:p>
            <a:r>
              <a:rPr lang="ru-RU" b="1" dirty="0" smtClean="0"/>
              <a:t>предоставляет его с необходимыми документами и материалами на утверждение Новокузнецкому городскому Совету народных депутатов </a:t>
            </a:r>
            <a:endParaRPr lang="ru-RU" b="1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ПОЛНОМОЧИЯ ФИНАНСОВОГО УПРАВЛЕНИЯ</a:t>
            </a:r>
            <a:endParaRPr lang="ru-RU" dirty="0"/>
          </a:p>
        </p:txBody>
      </p:sp>
      <p:sp>
        <p:nvSpPr>
          <p:cNvPr id="7" name="Текст 10"/>
          <p:cNvSpPr txBox="1">
            <a:spLocks/>
          </p:cNvSpPr>
          <p:nvPr/>
        </p:nvSpPr>
        <p:spPr>
          <a:xfrm>
            <a:off x="776380" y="4378849"/>
            <a:ext cx="8119970" cy="1152000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txBody>
          <a:bodyPr vert="horz" lIns="68579" tIns="34289" rIns="68579" bIns="34289" rtlCol="0">
            <a:normAutofit/>
          </a:bodyPr>
          <a:lstStyle/>
          <a:p>
            <a:pPr lvl="0">
              <a:lnSpc>
                <a:spcPct val="90000"/>
              </a:lnSpc>
              <a:spcBef>
                <a:spcPts val="750"/>
              </a:spcBef>
              <a:defRPr/>
            </a:pPr>
            <a:r>
              <a:rPr lang="ru-RU" sz="1600" b="1" dirty="0" smtClean="0">
                <a:solidFill>
                  <a:schemeClr val="bg2"/>
                </a:solidFill>
              </a:rPr>
              <a:t>осуществляет казначейское исполнение бюджета по доходам и расходам, являясь кассиром всех распорядителей и получателей бюджетных средств и осуществляет платежи за счет бюджетных средств от имени и по поручению получателей бюджетных средств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ПУБЛИКАЦИЯ ИНФОРМАЦИИ  НА ЕПБС (243Н)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419142" y="2229775"/>
            <a:ext cx="3290108" cy="1853571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427</a:t>
            </a:r>
            <a:r>
              <a:rPr lang="ru-RU" sz="1400" b="1" dirty="0" smtClean="0"/>
              <a:t> </a:t>
            </a:r>
            <a:r>
              <a:rPr lang="ru-RU" b="1" dirty="0" smtClean="0"/>
              <a:t>наборов информации на размещено на едином портале бюджетной системы (ЕПБС) , оператором которой является МФ РФ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419142" y="4382219"/>
            <a:ext cx="3290108" cy="2012831"/>
          </a:xfrm>
          <a:gradFill>
            <a:gsLst>
              <a:gs pos="0">
                <a:srgbClr val="3B64A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r>
            <a:r>
              <a:rPr lang="ru-RU" sz="1600" b="1" dirty="0" smtClean="0"/>
              <a:t> </a:t>
            </a:r>
            <a:r>
              <a:rPr lang="ru-RU" b="1" dirty="0" smtClean="0"/>
              <a:t>набора информации размещено на едином портале бюджетной системы (ЕПБС) , оператором которой является УФК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94064" y="2850876"/>
            <a:ext cx="4249357" cy="2773547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Своевременная публикация информации, проверенная на корректность и актуальность в соответствии с 243 Н позволяет гражданам получать информацию о приоритетах направления расходования бюджетных средств и обеспечивает прозрачность бюджетной системы муниципалитета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ИНФОРМАЦИОННОЕ ВЗАИМОДЕЙСТВИЕ С МИНФИНОМ КУЗБАССА</a:t>
            </a:r>
            <a:endParaRPr lang="ru-RU" dirty="0"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4"/>
          </p:nvPr>
        </p:nvSpPr>
        <p:spPr>
          <a:xfrm>
            <a:off x="266700" y="3915087"/>
            <a:ext cx="3600000" cy="1171616"/>
          </a:xfrm>
          <a:gradFill>
            <a:gsLst>
              <a:gs pos="0">
                <a:srgbClr val="4776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pPr lvl="0" algn="ctr"/>
            <a:r>
              <a:rPr lang="ru-RU" b="1" dirty="0" smtClean="0"/>
              <a:t>информация по исполнению дорожного фонда Новокузнецкого городского округа 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4552950" y="4699000"/>
            <a:ext cx="4257676" cy="1066800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r>
              <a:rPr lang="ru-RU" b="1" dirty="0" smtClean="0"/>
              <a:t>отчет о соблюдении уровня </a:t>
            </a:r>
            <a:r>
              <a:rPr lang="ru-RU" b="1" dirty="0" err="1" smtClean="0"/>
              <a:t>софинансирования</a:t>
            </a:r>
            <a:r>
              <a:rPr lang="ru-RU" b="1" dirty="0" smtClean="0"/>
              <a:t> субсидий, предоставленных местным бюджетам из областного бюджета</a:t>
            </a: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-2750470" y="3885285"/>
            <a:ext cx="2490728" cy="19926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1920" tIns="60960" rIns="121920" bIns="6096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b="1" kern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4"/>
          </p:nvPr>
        </p:nvSpPr>
        <p:spPr>
          <a:xfrm>
            <a:off x="255456" y="2044703"/>
            <a:ext cx="3600000" cy="1661312"/>
          </a:xfrm>
          <a:gradFill>
            <a:gsLst>
              <a:gs pos="0">
                <a:srgbClr val="4776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lvl="0" algn="ctr"/>
            <a:r>
              <a:rPr lang="ru-RU" b="1" dirty="0" smtClean="0"/>
              <a:t>отчет об исполнении соглашения о мерах по социально-экономическому развитию и оздоровлению муниципальных финансов</a:t>
            </a:r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3"/>
          </p:nvPr>
        </p:nvSpPr>
        <p:spPr>
          <a:xfrm>
            <a:off x="4533900" y="5886328"/>
            <a:ext cx="4287049" cy="870073"/>
          </a:xfrm>
          <a:gradFill>
            <a:gsLst>
              <a:gs pos="0">
                <a:srgbClr val="4172C6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r>
              <a:rPr lang="ru-RU" b="1" dirty="0" smtClean="0"/>
              <a:t>отчет о состоянии муниципального долга (долговая книга) </a:t>
            </a:r>
          </a:p>
        </p:txBody>
      </p:sp>
      <p:sp>
        <p:nvSpPr>
          <p:cNvPr id="21" name="Текст 11"/>
          <p:cNvSpPr>
            <a:spLocks noGrp="1"/>
          </p:cNvSpPr>
          <p:nvPr>
            <p:ph type="body" sz="quarter" idx="13"/>
          </p:nvPr>
        </p:nvSpPr>
        <p:spPr>
          <a:xfrm>
            <a:off x="266700" y="6172039"/>
            <a:ext cx="3600000" cy="578589"/>
          </a:xfrm>
          <a:prstGeom prst="roundRect">
            <a:avLst>
              <a:gd name="adj" fmla="val 24618"/>
            </a:avLst>
          </a:prstGeo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algn="ctr">
              <a:spcBef>
                <a:spcPts val="0"/>
              </a:spcBef>
            </a:pPr>
            <a:endParaRPr lang="en-US" b="1" dirty="0" smtClean="0"/>
          </a:p>
          <a:p>
            <a:pPr algn="ctr">
              <a:spcBef>
                <a:spcPts val="0"/>
              </a:spcBef>
            </a:pPr>
            <a:r>
              <a:rPr lang="ru-RU" b="1" dirty="0" smtClean="0"/>
              <a:t>перечни налоговых расходов</a:t>
            </a:r>
          </a:p>
          <a:p>
            <a:pPr algn="ctr"/>
            <a:endParaRPr lang="ru-RU" b="1" dirty="0" smtClean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>
          <a:xfrm>
            <a:off x="4529524" y="2104521"/>
            <a:ext cx="4320000" cy="587880"/>
          </a:xfrm>
          <a:prstGeom prst="roundRect">
            <a:avLst>
              <a:gd name="adj" fmla="val 20580"/>
            </a:avLst>
          </a:prstGeom>
        </p:spPr>
        <p:txBody>
          <a:bodyPr>
            <a:normAutofit/>
          </a:bodyPr>
          <a:lstStyle/>
          <a:p>
            <a:r>
              <a:rPr lang="ru-RU" b="1" dirty="0" smtClean="0"/>
              <a:t>отчет по сети, штатам и контингенту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9" name="Текст 11"/>
          <p:cNvSpPr>
            <a:spLocks noGrp="1"/>
          </p:cNvSpPr>
          <p:nvPr>
            <p:ph type="body" sz="quarter" idx="13"/>
          </p:nvPr>
        </p:nvSpPr>
        <p:spPr>
          <a:xfrm>
            <a:off x="255456" y="5295775"/>
            <a:ext cx="3600000" cy="667192"/>
          </a:xfrm>
          <a:prstGeom prst="roundRect">
            <a:avLst>
              <a:gd name="adj" fmla="val 20115"/>
            </a:avLst>
          </a:prstGeom>
          <a:gradFill>
            <a:gsLst>
              <a:gs pos="0">
                <a:srgbClr val="4675C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b="1" dirty="0" smtClean="0"/>
              <a:t>информация по ликвидной недоимке</a:t>
            </a:r>
          </a:p>
        </p:txBody>
      </p:sp>
      <p:sp>
        <p:nvSpPr>
          <p:cNvPr id="23" name="Текст 12"/>
          <p:cNvSpPr>
            <a:spLocks noGrp="1"/>
          </p:cNvSpPr>
          <p:nvPr>
            <p:ph type="body" sz="quarter" idx="16"/>
          </p:nvPr>
        </p:nvSpPr>
        <p:spPr>
          <a:xfrm>
            <a:off x="4510474" y="2815721"/>
            <a:ext cx="4320000" cy="994280"/>
          </a:xfrm>
        </p:spPr>
        <p:txBody>
          <a:bodyPr>
            <a:normAutofit/>
          </a:bodyPr>
          <a:lstStyle/>
          <a:p>
            <a:r>
              <a:rPr lang="ru-RU" b="1" dirty="0" smtClean="0"/>
              <a:t>сведения о численности муниципальных служащих и работников муниципальных учреждений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4" name="Текст 12"/>
          <p:cNvSpPr>
            <a:spLocks noGrp="1"/>
          </p:cNvSpPr>
          <p:nvPr>
            <p:ph type="body" sz="quarter" idx="16"/>
          </p:nvPr>
        </p:nvSpPr>
        <p:spPr>
          <a:xfrm>
            <a:off x="4529524" y="3975101"/>
            <a:ext cx="4320000" cy="587879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протокол согласования фонда заработной платы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8774" y="1184916"/>
            <a:ext cx="8250581" cy="620881"/>
          </a:xfrm>
        </p:spPr>
        <p:txBody>
          <a:bodyPr anchor="b"/>
          <a:lstStyle/>
          <a:p>
            <a:r>
              <a:rPr lang="ru-RU" dirty="0" smtClean="0"/>
              <a:t>УЧАСТИЕ В ДЕЯТЕЛЬНОСТИ КОМИССИЙ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381001" y="2159435"/>
            <a:ext cx="3431436" cy="2429819"/>
          </a:xfrm>
          <a:gradFill>
            <a:gsLst>
              <a:gs pos="0">
                <a:srgbClr val="497AD2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lvl="0"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ru-RU" b="1" dirty="0" smtClean="0"/>
              <a:t> </a:t>
            </a:r>
            <a:r>
              <a:rPr lang="ru-RU" sz="1600" b="1" dirty="0"/>
              <a:t>заседаний </a:t>
            </a:r>
            <a:r>
              <a:rPr lang="ru-RU" sz="1600" b="1" dirty="0" smtClean="0"/>
              <a:t>комиссии</a:t>
            </a:r>
          </a:p>
          <a:p>
            <a:pPr lvl="0" algn="ctr"/>
            <a:endParaRPr lang="ru-RU" sz="1600" b="1" dirty="0"/>
          </a:p>
          <a:p>
            <a:pPr algn="ctr">
              <a:spcBef>
                <a:spcPts val="0"/>
              </a:spcBef>
            </a:pPr>
            <a:r>
              <a:rPr lang="ru-RU" sz="1400" b="1" dirty="0" smtClean="0"/>
              <a:t>по вопросам снижения неформальной занятости и легализации неофициальной заработной платы </a:t>
            </a:r>
          </a:p>
        </p:txBody>
      </p:sp>
      <p:sp>
        <p:nvSpPr>
          <p:cNvPr id="14" name="Скругленный прямоугольник 4"/>
          <p:cNvSpPr/>
          <p:nvPr/>
        </p:nvSpPr>
        <p:spPr>
          <a:xfrm>
            <a:off x="-2750470" y="3885285"/>
            <a:ext cx="2490728" cy="199265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1920" tIns="60960" rIns="121920" bIns="6096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b="1" kern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6"/>
          </p:nvPr>
        </p:nvSpPr>
        <p:spPr>
          <a:xfrm>
            <a:off x="381001" y="4764552"/>
            <a:ext cx="3431436" cy="2036965"/>
          </a:xfrm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r>
              <a:rPr lang="ru-RU" b="1" dirty="0"/>
              <a:t> </a:t>
            </a:r>
            <a:r>
              <a:rPr lang="ru-RU" sz="1600" b="1" dirty="0"/>
              <a:t>заседаний </a:t>
            </a:r>
            <a:r>
              <a:rPr lang="ru-RU" sz="1600" b="1" dirty="0" smtClean="0"/>
              <a:t>комиссии</a:t>
            </a:r>
          </a:p>
          <a:p>
            <a:pPr algn="ctr">
              <a:spcBef>
                <a:spcPts val="0"/>
              </a:spcBef>
            </a:pPr>
            <a:endParaRPr lang="ru-RU" b="1" dirty="0"/>
          </a:p>
          <a:p>
            <a:pPr lvl="0" algn="ctr">
              <a:spcBef>
                <a:spcPts val="0"/>
              </a:spcBef>
            </a:pPr>
            <a:r>
              <a:rPr lang="ru-RU" sz="1400" b="1" dirty="0" smtClean="0"/>
              <a:t>по предоставлению в аренду муниципального имущества целевым назначением</a:t>
            </a:r>
            <a:endParaRPr lang="en-US" sz="1400" b="1" dirty="0" smtClean="0"/>
          </a:p>
          <a:p>
            <a:pPr lvl="0" algn="ctr">
              <a:spcBef>
                <a:spcPts val="0"/>
              </a:spcBef>
            </a:pPr>
            <a:r>
              <a:rPr lang="ru-RU" sz="1400" b="1" dirty="0" smtClean="0"/>
              <a:t>проведено </a:t>
            </a:r>
          </a:p>
        </p:txBody>
      </p:sp>
      <p:sp>
        <p:nvSpPr>
          <p:cNvPr id="9" name="Текст 11"/>
          <p:cNvSpPr>
            <a:spLocks noGrp="1"/>
          </p:cNvSpPr>
          <p:nvPr>
            <p:ph type="body" sz="quarter" idx="13"/>
          </p:nvPr>
        </p:nvSpPr>
        <p:spPr>
          <a:xfrm>
            <a:off x="4400550" y="2159435"/>
            <a:ext cx="4286250" cy="1200679"/>
          </a:xfrm>
          <a:gradFill>
            <a:gsLst>
              <a:gs pos="0">
                <a:srgbClr val="4C7FD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lvl="0"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ru-RU" b="1" dirty="0" smtClean="0"/>
              <a:t> </a:t>
            </a:r>
            <a:r>
              <a:rPr lang="ru-RU" sz="1600" b="1" dirty="0"/>
              <a:t>заседаний комиссии</a:t>
            </a:r>
          </a:p>
          <a:p>
            <a:pPr algn="ctr"/>
            <a:r>
              <a:rPr lang="ru-RU" b="1" dirty="0" smtClean="0"/>
              <a:t>по вопросам оказания экстренной адресной материальной помощи</a:t>
            </a:r>
          </a:p>
        </p:txBody>
      </p:sp>
      <p:sp>
        <p:nvSpPr>
          <p:cNvPr id="10" name="Текст 11"/>
          <p:cNvSpPr>
            <a:spLocks noGrp="1"/>
          </p:cNvSpPr>
          <p:nvPr>
            <p:ph type="body" sz="quarter" idx="13"/>
          </p:nvPr>
        </p:nvSpPr>
        <p:spPr>
          <a:xfrm>
            <a:off x="4400550" y="3438717"/>
            <a:ext cx="4248150" cy="1849337"/>
          </a:xfrm>
          <a:gradFill>
            <a:gsLst>
              <a:gs pos="0">
                <a:srgbClr val="4C7FD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lvl="0"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</a:t>
            </a:r>
            <a:r>
              <a:rPr lang="ru-RU" b="1" dirty="0" smtClean="0"/>
              <a:t> </a:t>
            </a:r>
            <a:r>
              <a:rPr lang="ru-RU" sz="1600" b="1" dirty="0"/>
              <a:t>заседаний </a:t>
            </a:r>
            <a:r>
              <a:rPr lang="ru-RU" sz="1600" b="1" dirty="0" smtClean="0"/>
              <a:t>комиссии</a:t>
            </a:r>
          </a:p>
          <a:p>
            <a:pPr lvl="0" algn="ctr">
              <a:spcBef>
                <a:spcPts val="0"/>
              </a:spcBef>
            </a:pPr>
            <a:endParaRPr lang="ru-RU" b="1" dirty="0"/>
          </a:p>
          <a:p>
            <a:pPr algn="ctr">
              <a:spcBef>
                <a:spcPts val="0"/>
              </a:spcBef>
            </a:pPr>
            <a:r>
              <a:rPr lang="ru-RU" sz="1400" b="1" dirty="0" smtClean="0"/>
              <a:t>по предоставлению государственной социальной помощи в виде денежной	выплаты на основании социального контракта</a:t>
            </a:r>
          </a:p>
        </p:txBody>
      </p:sp>
      <p:sp>
        <p:nvSpPr>
          <p:cNvPr id="13" name="Текст 11"/>
          <p:cNvSpPr>
            <a:spLocks noGrp="1"/>
          </p:cNvSpPr>
          <p:nvPr>
            <p:ph type="body" sz="quarter" idx="13"/>
          </p:nvPr>
        </p:nvSpPr>
        <p:spPr>
          <a:xfrm>
            <a:off x="4400550" y="5366658"/>
            <a:ext cx="4248150" cy="1434860"/>
          </a:xfrm>
          <a:gradFill>
            <a:gsLst>
              <a:gs pos="0">
                <a:srgbClr val="4C7FD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Autofit/>
          </a:bodyPr>
          <a:lstStyle/>
          <a:p>
            <a:pPr lvl="0" algn="ctr">
              <a:spcBef>
                <a:spcPts val="400"/>
              </a:spcBef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b="1" dirty="0" smtClean="0"/>
              <a:t> </a:t>
            </a:r>
            <a:r>
              <a:rPr lang="ru-RU" sz="1600" b="1" dirty="0"/>
              <a:t>заседания </a:t>
            </a:r>
            <a:r>
              <a:rPr lang="ru-RU" sz="1600" b="1" dirty="0" smtClean="0"/>
              <a:t>комиссии</a:t>
            </a:r>
          </a:p>
          <a:p>
            <a:pPr lvl="0" algn="ctr">
              <a:spcBef>
                <a:spcPts val="0"/>
              </a:spcBef>
            </a:pPr>
            <a:endParaRPr lang="ru-RU" sz="1600" b="1" dirty="0"/>
          </a:p>
          <a:p>
            <a:pPr algn="ctr">
              <a:spcBef>
                <a:spcPts val="0"/>
              </a:spcBef>
            </a:pPr>
            <a:r>
              <a:rPr lang="ru-RU" b="1" dirty="0" smtClean="0"/>
              <a:t>по принятию бюджета</a:t>
            </a:r>
          </a:p>
          <a:p>
            <a:pPr algn="ctr">
              <a:spcBef>
                <a:spcPts val="0"/>
              </a:spcBef>
            </a:pPr>
            <a:r>
              <a:rPr lang="ru-RU" b="1" dirty="0" smtClean="0"/>
              <a:t> (между первым и вторым чтением)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ОБЕСПЕЧЕНИЕ ФУНКЦИОНИРОВАНИЯ И СОВЕРШЕНСТВОВАНИЯ АВТОМАТИЗИРОВАННЫХ СИСТЕМ, </a:t>
            </a:r>
            <a:br>
              <a:rPr lang="ru-RU" sz="1600" dirty="0" smtClean="0"/>
            </a:br>
            <a:r>
              <a:rPr lang="ru-RU" sz="1600" dirty="0" smtClean="0"/>
              <a:t>СВЯЗАННЫХ С ПЛАНИРОВАНИЕМ И ИСПОЛНЕНИЕМ БЮДЖЕТА ГОРОДА</a:t>
            </a:r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189784" y="3428727"/>
            <a:ext cx="3631722" cy="1278796"/>
          </a:xfrm>
          <a:gradFill>
            <a:gsLst>
              <a:gs pos="0">
                <a:srgbClr val="4370C2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  <a:r>
              <a:rPr lang="ru-RU" sz="2000" b="1" dirty="0" smtClean="0"/>
              <a:t> </a:t>
            </a:r>
            <a:r>
              <a:rPr lang="ru-RU" b="1" dirty="0" smtClean="0"/>
              <a:t>работников департамента обеспечены электронными подписями для работы в информационных системах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469998" y="3428727"/>
            <a:ext cx="4297064" cy="1042247"/>
          </a:xfrm>
          <a:prstGeom prst="roundRect">
            <a:avLst>
              <a:gd name="adj" fmla="val 19978"/>
            </a:avLst>
          </a:prstGeom>
        </p:spPr>
        <p:txBody>
          <a:bodyPr>
            <a:normAutofit/>
          </a:bodyPr>
          <a:lstStyle/>
          <a:p>
            <a:r>
              <a:rPr lang="ru-RU" b="1" dirty="0" smtClean="0"/>
              <a:t>Обеспечение бесперебойной работы    ИС ФИН-НКЗ, Град, </a:t>
            </a:r>
            <a:r>
              <a:rPr lang="ru-RU" b="1" dirty="0" err="1" smtClean="0"/>
              <a:t>Смарт</a:t>
            </a:r>
            <a:r>
              <a:rPr lang="ru-RU" b="1" dirty="0" smtClean="0"/>
              <a:t>, СУФД, 1С, Консультант +,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4469998" y="2281747"/>
            <a:ext cx="4297134" cy="983588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Разработка и сопровождение  ИС ФИН-НКЗ в соответствии с поставленными задачами и изменениями законодательства</a:t>
            </a:r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6"/>
          </p:nvPr>
        </p:nvSpPr>
        <p:spPr>
          <a:xfrm>
            <a:off x="4469998" y="4643565"/>
            <a:ext cx="4297065" cy="1865905"/>
          </a:xfrm>
        </p:spPr>
        <p:txBody>
          <a:bodyPr>
            <a:normAutofit/>
          </a:bodyPr>
          <a:lstStyle/>
          <a:p>
            <a:r>
              <a:rPr lang="ru-RU" b="1" dirty="0" smtClean="0"/>
              <a:t>Организация информационного  взаимодействия с общероссийскими порталами </a:t>
            </a:r>
            <a:r>
              <a:rPr lang="ru-RU" b="1" dirty="0" err="1" smtClean="0"/>
              <a:t>zakupki.gov.r</a:t>
            </a:r>
            <a:r>
              <a:rPr lang="en-US" b="1" dirty="0" smtClean="0"/>
              <a:t>u</a:t>
            </a:r>
            <a:r>
              <a:rPr lang="ru-RU" b="1" dirty="0" smtClean="0"/>
              <a:t>, </a:t>
            </a:r>
            <a:r>
              <a:rPr lang="en-US" b="1" dirty="0" smtClean="0"/>
              <a:t>bus</a:t>
            </a:r>
            <a:r>
              <a:rPr lang="ru-RU" b="1" dirty="0" smtClean="0"/>
              <a:t>.</a:t>
            </a:r>
            <a:r>
              <a:rPr lang="en-US" b="1" dirty="0" err="1" smtClean="0"/>
              <a:t>gov</a:t>
            </a:r>
            <a:r>
              <a:rPr lang="ru-RU" b="1" dirty="0" smtClean="0"/>
              <a:t>.</a:t>
            </a:r>
            <a:r>
              <a:rPr lang="en-US" b="1" dirty="0" err="1" smtClean="0"/>
              <a:t>ru</a:t>
            </a:r>
            <a:r>
              <a:rPr lang="ru-RU" b="1" dirty="0" smtClean="0"/>
              <a:t>, </a:t>
            </a:r>
            <a:r>
              <a:rPr lang="en-US" b="1" dirty="0" smtClean="0"/>
              <a:t>budget</a:t>
            </a:r>
            <a:r>
              <a:rPr lang="ru-RU" b="1" dirty="0" smtClean="0"/>
              <a:t>.</a:t>
            </a:r>
            <a:r>
              <a:rPr lang="en-US" b="1" dirty="0" err="1" smtClean="0"/>
              <a:t>gov</a:t>
            </a:r>
            <a:r>
              <a:rPr lang="ru-RU" b="1" dirty="0" smtClean="0"/>
              <a:t>.</a:t>
            </a:r>
            <a:r>
              <a:rPr lang="en-US" b="1" dirty="0" err="1" smtClean="0"/>
              <a:t>ru</a:t>
            </a:r>
            <a:r>
              <a:rPr lang="en-US" b="1" dirty="0" smtClean="0"/>
              <a:t> </a:t>
            </a:r>
            <a:r>
              <a:rPr lang="ru-RU" b="1" dirty="0" smtClean="0"/>
              <a:t>и на сайтах финансового управления, администрации города, Минфина Кузбасса, </a:t>
            </a:r>
            <a:r>
              <a:rPr lang="ru-RU" b="1" dirty="0" err="1" smtClean="0"/>
              <a:t>Минцифры</a:t>
            </a:r>
            <a:r>
              <a:rPr lang="ru-RU" b="1" dirty="0" smtClean="0"/>
              <a:t> Кузбасса  (ГИС ГМП)</a:t>
            </a:r>
            <a:endParaRPr lang="ru-RU" b="1" dirty="0"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4"/>
          </p:nvPr>
        </p:nvSpPr>
        <p:spPr>
          <a:xfrm>
            <a:off x="189784" y="4866467"/>
            <a:ext cx="3631721" cy="1643003"/>
          </a:xfrm>
          <a:gradFill>
            <a:gsLst>
              <a:gs pos="0">
                <a:srgbClr val="4472C4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</a:t>
            </a:r>
            <a:r>
              <a:rPr lang="ru-RU" dirty="0" smtClean="0"/>
              <a:t> </a:t>
            </a:r>
            <a:r>
              <a:rPr lang="ru-RU" b="1" dirty="0" smtClean="0"/>
              <a:t>участников электронного документооборота  были подключены к ГИС ФИН-НКЗ, обеспечена стабильная работа, консультации по возникающим вопросам</a:t>
            </a:r>
            <a:endParaRPr lang="ru-RU" b="1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189784" y="2268772"/>
            <a:ext cx="3631720" cy="1006899"/>
          </a:xfrm>
          <a:gradFill>
            <a:gsLst>
              <a:gs pos="0">
                <a:srgbClr val="4674C8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124</a:t>
            </a:r>
            <a:r>
              <a:rPr lang="ru-RU" b="1" dirty="0" smtClean="0"/>
              <a:t> обновления программного обеспечения проведено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СОСТАВЛЕНИЕ ПРОЕКТА БЮДЖЕТА ГОРОДА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468772" y="2088141"/>
            <a:ext cx="3290108" cy="2185313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/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/>
              <a:t> муниципальных правовых акта в целях составления проекта бюджета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468772" y="4453280"/>
            <a:ext cx="3290108" cy="2128811"/>
          </a:xfrm>
          <a:gradFill>
            <a:gsLst>
              <a:gs pos="0">
                <a:srgbClr val="4573C7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b="1" dirty="0" smtClean="0"/>
              <a:t> заседаний по обсуждению проекта бюджета </a:t>
            </a:r>
          </a:p>
          <a:p>
            <a:r>
              <a:rPr lang="ru-RU" b="1" dirty="0" smtClean="0"/>
              <a:t>с депутатами городского округа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469997" y="2083985"/>
            <a:ext cx="4273280" cy="1042247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Утверждение бюджета города Новокузнецка на </a:t>
            </a:r>
            <a:endParaRPr lang="en-US" b="1" dirty="0" smtClean="0"/>
          </a:p>
          <a:p>
            <a:r>
              <a:rPr lang="ru-RU" b="1" dirty="0" smtClean="0"/>
              <a:t>2023-2025 годы </a:t>
            </a:r>
            <a:endParaRPr lang="en-US" b="1" dirty="0" smtClean="0"/>
          </a:p>
          <a:p>
            <a:r>
              <a:rPr lang="ru-RU" b="1" dirty="0" smtClean="0"/>
              <a:t>Первое чтение: Решение от 02.12.2022 №18/130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4469997" y="4438683"/>
            <a:ext cx="4273280" cy="1079003"/>
          </a:xfrm>
        </p:spPr>
        <p:txBody>
          <a:bodyPr>
            <a:normAutofit/>
          </a:bodyPr>
          <a:lstStyle/>
          <a:p>
            <a:r>
              <a:rPr lang="ru-RU" sz="1300" b="1" dirty="0" smtClean="0"/>
              <a:t>Участие в публичных слушаниях по проекту бюджета на 2023-2025 годы года (Решение от 02.12.2022 № 18/131) </a:t>
            </a:r>
            <a:r>
              <a:rPr lang="ru-RU" sz="1400" b="1" dirty="0" smtClean="0">
                <a:solidFill>
                  <a:schemeClr val="bg1"/>
                </a:solidFill>
              </a:rPr>
              <a:t>на 20  декабря 2022 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469997" y="5682914"/>
            <a:ext cx="4273280" cy="88458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300" b="1" dirty="0" smtClean="0"/>
              <a:t>Информирование граждан о  бюджете города на 2023-2025 годы в формате «Бюджет для граждан»</a:t>
            </a:r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6"/>
          </p:nvPr>
        </p:nvSpPr>
        <p:spPr>
          <a:xfrm>
            <a:off x="4469997" y="3291459"/>
            <a:ext cx="4273280" cy="98199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Утверждение бюджета города Новокузнецка на </a:t>
            </a:r>
            <a:endParaRPr lang="en-US" b="1" dirty="0" smtClean="0"/>
          </a:p>
          <a:p>
            <a:r>
              <a:rPr lang="ru-RU" b="1" dirty="0" smtClean="0"/>
              <a:t>2023-2025 годы</a:t>
            </a:r>
            <a:endParaRPr lang="en-US" b="1" dirty="0" smtClean="0"/>
          </a:p>
          <a:p>
            <a:r>
              <a:rPr lang="ru-RU" b="1" dirty="0" smtClean="0"/>
              <a:t>Второе чтение: Решение от 27.12.2022 № 21/142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gradFill>
            <a:gsLst>
              <a:gs pos="0">
                <a:srgbClr val="4775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b="1" dirty="0" smtClean="0"/>
              <a:t> решений муниципалитета о внесении изменений  в бюджет города на 2022-2024 годы</a:t>
            </a: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ПОДГОТОВКА ИЗМЕНЕНИЙ В БЮДЖЕТ ГОРОДА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gradFill>
            <a:gsLst>
              <a:gs pos="0">
                <a:srgbClr val="4675C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1 441 </a:t>
            </a:r>
            <a:r>
              <a:rPr lang="ru-RU" b="1" dirty="0" err="1" smtClean="0"/>
              <a:t>млн</a:t>
            </a:r>
            <a:r>
              <a:rPr lang="ru-RU" b="1" dirty="0" smtClean="0"/>
              <a:t> руб. увеличение доходной части бюджета за счет налоговых и неналоговых  поступлений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gradFill>
            <a:gsLst>
              <a:gs pos="0">
                <a:srgbClr val="4674C9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6 673 </a:t>
            </a:r>
            <a:r>
              <a:rPr lang="ru-RU" b="1" dirty="0" err="1" smtClean="0"/>
              <a:t>млн</a:t>
            </a:r>
            <a:r>
              <a:rPr lang="ru-RU" b="1" dirty="0" smtClean="0"/>
              <a:t> руб. увеличение доходной части бюджета за счет безвозмездных поступлений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/>
        <p:txBody>
          <a:bodyPr anchor="ctr"/>
          <a:lstStyle/>
          <a:p>
            <a:pPr algn="ctr"/>
            <a:r>
              <a:rPr lang="ru-RU" b="1" dirty="0" smtClean="0"/>
              <a:t>Финансовое обеспечение отдельных вопросов функционирования отраслей городского хозяйства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/>
        <p:txBody>
          <a:bodyPr anchor="ctr"/>
          <a:lstStyle/>
          <a:p>
            <a:pPr algn="ctr"/>
            <a:r>
              <a:rPr lang="ru-RU" b="1" dirty="0" smtClean="0"/>
              <a:t>Изыскание средств на погашение </a:t>
            </a:r>
          </a:p>
          <a:p>
            <a:pPr algn="ctr"/>
            <a:r>
              <a:rPr lang="ru-RU" b="1" dirty="0" smtClean="0"/>
              <a:t>кредиторской задолженности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</a:gradFill>
        </p:spPr>
        <p:txBody>
          <a:bodyPr anchor="ctr"/>
          <a:lstStyle/>
          <a:p>
            <a:pPr algn="ctr"/>
            <a:r>
              <a:rPr lang="ru-RU" b="1" dirty="0" smtClean="0"/>
              <a:t>Обеспечение условий софинансирования с вышестоящими бюджетами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МЕРОПРИЯТИЯ ПО ОБЕСПЕЧЕНИЮ ВЫПОЛНЕНИЯ ДОХОДНОЙ ЧАСТИ БЮДЖЕТА ГОРОДА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468772" y="2151065"/>
            <a:ext cx="3290108" cy="3090788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Согласовано </a:t>
            </a:r>
          </a:p>
          <a:p>
            <a:pPr>
              <a:lnSpc>
                <a:spcPct val="110000"/>
              </a:lnSpc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  <a:r>
              <a:rPr lang="ru-RU" sz="2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методик прогнозирования доходов бюджета города, </a:t>
            </a:r>
            <a:r>
              <a:rPr lang="ru-RU" b="1" dirty="0" err="1" smtClean="0"/>
              <a:t>администрируемых</a:t>
            </a:r>
            <a:r>
              <a:rPr lang="ru-RU" b="1" dirty="0" smtClean="0"/>
              <a:t> ГАДБ </a:t>
            </a:r>
          </a:p>
          <a:p>
            <a:pPr>
              <a:lnSpc>
                <a:spcPct val="110000"/>
              </a:lnSpc>
            </a:pPr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/>
              <a:t>актов о признании безнадежной к взысканию задолженности по  платежам в бюджет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492694" y="5565913"/>
            <a:ext cx="3290108" cy="1160347"/>
          </a:xfrm>
          <a:gradFill>
            <a:gsLst>
              <a:gs pos="0">
                <a:srgbClr val="4674C8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Поступило и оплачено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b="1" dirty="0" smtClean="0"/>
              <a:t> решения налогового органа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60973" y="2151065"/>
            <a:ext cx="4249357" cy="1171388"/>
          </a:xfrm>
        </p:spPr>
        <p:txBody>
          <a:bodyPr anchor="ctr">
            <a:normAutofit/>
          </a:bodyPr>
          <a:lstStyle/>
          <a:p>
            <a:r>
              <a:rPr lang="ru-RU" sz="1400" b="1" dirty="0" smtClean="0"/>
              <a:t>Исполнение уточненного плана по налоговым и неналоговым доходам 101,0%</a:t>
            </a:r>
            <a:endParaRPr lang="ru-RU" sz="14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4584050" y="5241852"/>
            <a:ext cx="4249357" cy="1484408"/>
          </a:xfrm>
        </p:spPr>
        <p:txBody>
          <a:bodyPr anchor="ctr">
            <a:normAutofit/>
          </a:bodyPr>
          <a:lstStyle/>
          <a:p>
            <a:r>
              <a:rPr lang="ru-RU" sz="1400" b="1" dirty="0" smtClean="0"/>
              <a:t>Увеличение поступлений доходов по сравнению с 2021 годом на 27,4%, по налоговым и неналоговым доходам на 14,5%</a:t>
            </a:r>
            <a:endParaRPr lang="ru-RU" sz="14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8"/>
          </p:nvPr>
        </p:nvSpPr>
        <p:spPr>
          <a:xfrm>
            <a:off x="4573200" y="3624044"/>
            <a:ext cx="4249357" cy="1353424"/>
          </a:xfrm>
        </p:spPr>
        <p:txBody>
          <a:bodyPr anchor="ctr">
            <a:normAutofit/>
          </a:bodyPr>
          <a:lstStyle/>
          <a:p>
            <a:pPr algn="just"/>
            <a:r>
              <a:rPr lang="ru-RU" sz="1400" b="1" dirty="0" smtClean="0"/>
              <a:t>- налоговые доходы исполнены 101,2  </a:t>
            </a:r>
          </a:p>
          <a:p>
            <a:pPr algn="just"/>
            <a:r>
              <a:rPr lang="ru-RU" sz="1400" b="1" dirty="0" smtClean="0"/>
              <a:t>- неналоговые доходы исполнены 100,3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ДЕТАЛИЗАЦИЯ ПЕРЕЧНЕЙ ГЛАВНЫХ АДМИНИСТРАТОРОВ ДОХОДОВ БЮДЖЕТА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261261" y="2257874"/>
            <a:ext cx="3404966" cy="1572255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1400" b="1" dirty="0" smtClean="0"/>
              <a:t> правовых акта по утверждению (изменению) кодов бюджетной классификации при исполнении бюджета 2022 года</a:t>
            </a:r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261261" y="4037504"/>
            <a:ext cx="3404966" cy="917269"/>
          </a:xfrm>
          <a:gradFill>
            <a:gsLst>
              <a:gs pos="0">
                <a:srgbClr val="4775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r>
              <a:rPr lang="ru-RU" sz="1400" b="1" dirty="0" smtClean="0"/>
              <a:t> Приказов о закреплении кодов бюджетной классификации </a:t>
            </a:r>
            <a:endParaRPr lang="ru-RU" sz="14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565102" y="2257874"/>
            <a:ext cx="4249357" cy="2167745"/>
          </a:xfrm>
        </p:spPr>
        <p:txBody>
          <a:bodyPr anchor="ctr">
            <a:noAutofit/>
          </a:bodyPr>
          <a:lstStyle/>
          <a:p>
            <a:pPr algn="ctr"/>
            <a:r>
              <a:rPr lang="ru-RU" b="1" dirty="0" smtClean="0"/>
              <a:t>Соответствие бюджетной классификации, применяемой при формировании и исполнении бюджета города, требованиям бюджетного законодательства </a:t>
            </a:r>
            <a:endParaRPr lang="ru-RU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565103" y="4632995"/>
            <a:ext cx="4249357" cy="1859956"/>
          </a:xfrm>
        </p:spPr>
        <p:txBody>
          <a:bodyPr anchor="ctr">
            <a:normAutofit/>
          </a:bodyPr>
          <a:lstStyle/>
          <a:p>
            <a:pPr algn="ctr"/>
            <a:r>
              <a:rPr lang="ru-RU" b="1" dirty="0" smtClean="0"/>
              <a:t>Формирование новых кодов  доходов бюджета на 2023-2025 годы</a:t>
            </a:r>
            <a:endParaRPr lang="ru-RU" dirty="0"/>
          </a:p>
        </p:txBody>
      </p:sp>
      <p:sp>
        <p:nvSpPr>
          <p:cNvPr id="8" name="Текст 3"/>
          <p:cNvSpPr>
            <a:spLocks noGrp="1"/>
          </p:cNvSpPr>
          <p:nvPr>
            <p:ph type="body" sz="quarter" idx="13"/>
          </p:nvPr>
        </p:nvSpPr>
        <p:spPr>
          <a:xfrm>
            <a:off x="264802" y="5162149"/>
            <a:ext cx="3401425" cy="1330800"/>
          </a:xfrm>
          <a:gradFill>
            <a:gsLst>
              <a:gs pos="0">
                <a:srgbClr val="4674C9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/>
              <a:t>правовой акт по утверждению кодов бюджетной классификации на 2023 год и плановый период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РАЗРАБОТКА (УЧАСТИЕ В РАЗРАБОТКЕ) </a:t>
            </a:r>
            <a:br>
              <a:rPr lang="ru-RU" dirty="0" smtClean="0"/>
            </a:br>
            <a:r>
              <a:rPr lang="ru-RU" dirty="0" smtClean="0"/>
              <a:t>МУНИЦИПАЛЬНЫХ ПРОГРАММ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353684" y="2218004"/>
            <a:ext cx="3381447" cy="2808320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1400" b="1" dirty="0" smtClean="0"/>
              <a:t>Реализация МП </a:t>
            </a:r>
          </a:p>
          <a:p>
            <a:r>
              <a:rPr lang="ru-RU" sz="1400" b="1" dirty="0" smtClean="0"/>
              <a:t>«Управление муниципальными финансами города Новокузнецка» </a:t>
            </a:r>
          </a:p>
          <a:p>
            <a:r>
              <a:rPr lang="ru-RU" sz="1400" b="1" dirty="0" smtClean="0"/>
              <a:t>на 2022-2024 годы: </a:t>
            </a:r>
          </a:p>
          <a:p>
            <a:r>
              <a:rPr lang="ru-RU" sz="1400" b="1" dirty="0" smtClean="0"/>
              <a:t>-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1400" b="1" dirty="0" smtClean="0"/>
              <a:t> раза внесены изменения </a:t>
            </a:r>
          </a:p>
          <a:p>
            <a:r>
              <a:rPr lang="ru-RU" sz="1400" b="1" dirty="0" smtClean="0"/>
              <a:t>-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1400" b="1" dirty="0" smtClean="0"/>
              <a:t> отчета о реализации МП </a:t>
            </a:r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53684" y="5272277"/>
            <a:ext cx="3381447" cy="1388963"/>
          </a:xfrm>
          <a:gradFill>
            <a:gsLst>
              <a:gs pos="0">
                <a:srgbClr val="4775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ru-RU" sz="2800" b="1" dirty="0" smtClean="0"/>
              <a:t> </a:t>
            </a:r>
            <a:r>
              <a:rPr lang="ru-RU" sz="1400" b="1" dirty="0" smtClean="0"/>
              <a:t>проектов муниципальных программ города Новокузнецка проверено и согласовано</a:t>
            </a:r>
            <a:endParaRPr lang="ru-RU" sz="14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480631" y="2218004"/>
            <a:ext cx="4249357" cy="1580371"/>
          </a:xfrm>
        </p:spPr>
        <p:txBody>
          <a:bodyPr>
            <a:normAutofit/>
          </a:bodyPr>
          <a:lstStyle/>
          <a:p>
            <a:r>
              <a:rPr lang="ru-RU" b="1" dirty="0" smtClean="0"/>
              <a:t>Утверждение МП «Управление муниципальными финансами Новокузнецкого городского округа» на 2022-2024 годы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480631" y="5272277"/>
            <a:ext cx="4249357" cy="1388963"/>
          </a:xfrm>
        </p:spPr>
        <p:txBody>
          <a:bodyPr>
            <a:normAutofit/>
          </a:bodyPr>
          <a:lstStyle/>
          <a:p>
            <a:r>
              <a:rPr lang="ru-RU" b="1" dirty="0" smtClean="0"/>
              <a:t>Финансовая экспертиза проектов муниципальных нормативных актов, реализация которых осуществлялась в 2022 году</a:t>
            </a:r>
          </a:p>
          <a:p>
            <a:endParaRPr lang="ru-RU" dirty="0"/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6"/>
          </p:nvPr>
        </p:nvSpPr>
        <p:spPr>
          <a:xfrm>
            <a:off x="4480631" y="4044329"/>
            <a:ext cx="4249357" cy="981996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Доля программных расходов в бюджете на 2022 год –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97,9% </a:t>
            </a:r>
            <a:endParaRPr lang="ru-RU" sz="2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ИСПОЛНЕНИЕ БЮДЖЕТА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14393" y="3299589"/>
            <a:ext cx="3472603" cy="1134155"/>
          </a:xfrm>
          <a:gradFill>
            <a:gsLst>
              <a:gs pos="0">
                <a:srgbClr val="4775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4 542 </a:t>
            </a:r>
            <a:r>
              <a:rPr lang="ru-RU" sz="1400" b="1" dirty="0" smtClean="0"/>
              <a:t>реквизитов внесено для осуществления финансирования</a:t>
            </a:r>
            <a:endParaRPr lang="ru-RU" b="1" dirty="0"/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4"/>
          </p:nvPr>
        </p:nvSpPr>
        <p:spPr>
          <a:xfrm>
            <a:off x="314393" y="4681269"/>
            <a:ext cx="3472603" cy="1828200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103</a:t>
            </a:r>
            <a:r>
              <a:rPr lang="ru-RU" sz="25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/>
              <a:t>росписи направлены главным администраторам доходов о прогнозируемых показателях в соответствии с утвержденным бюджетом города </a:t>
            </a:r>
            <a:endParaRPr lang="ru-RU" sz="1400" b="1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3"/>
          </p:nvPr>
        </p:nvSpPr>
        <p:spPr>
          <a:xfrm>
            <a:off x="314392" y="1893732"/>
            <a:ext cx="3472604" cy="1158333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 anchor="ctr"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231</a:t>
            </a:r>
            <a:r>
              <a:rPr lang="ru-RU" sz="21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dirty="0" smtClean="0"/>
              <a:t>уведомление Минфина Кузбасса по МБТ принято к учету при исполнении бюджета  </a:t>
            </a:r>
            <a:endParaRPr lang="ru-RU" sz="1400" b="1" dirty="0"/>
          </a:p>
        </p:txBody>
      </p:sp>
      <p:sp>
        <p:nvSpPr>
          <p:cNvPr id="13" name="Текст 11"/>
          <p:cNvSpPr>
            <a:spLocks noGrp="1"/>
          </p:cNvSpPr>
          <p:nvPr>
            <p:ph type="body" sz="quarter" idx="13"/>
          </p:nvPr>
        </p:nvSpPr>
        <p:spPr>
          <a:xfrm>
            <a:off x="4459858" y="1818967"/>
            <a:ext cx="4278625" cy="1388963"/>
          </a:xfrm>
          <a:gradFill>
            <a:gsLst>
              <a:gs pos="0">
                <a:srgbClr val="4775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3 365 </a:t>
            </a:r>
            <a:r>
              <a:rPr lang="ru-RU" sz="1400" b="1" dirty="0" smtClean="0"/>
              <a:t>уведомлений по внесению изменений в сводную бюджетную роспись, лимиты бюджетных обязательств </a:t>
            </a:r>
            <a:endParaRPr lang="ru-RU" sz="1400" b="1" dirty="0"/>
          </a:p>
        </p:txBody>
      </p:sp>
      <p:sp>
        <p:nvSpPr>
          <p:cNvPr id="15" name="Текст 4"/>
          <p:cNvSpPr>
            <a:spLocks noGrp="1"/>
          </p:cNvSpPr>
          <p:nvPr>
            <p:ph type="body" sz="quarter" idx="14"/>
          </p:nvPr>
        </p:nvSpPr>
        <p:spPr>
          <a:xfrm>
            <a:off x="4459858" y="5247861"/>
            <a:ext cx="4278625" cy="1187393"/>
          </a:xfrm>
          <a:gradFill>
            <a:gsLst>
              <a:gs pos="0">
                <a:srgbClr val="4775CB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ru-RU" sz="2800" b="1" dirty="0" smtClean="0"/>
              <a:t> </a:t>
            </a:r>
            <a:r>
              <a:rPr lang="ru-RU" b="1" dirty="0" smtClean="0"/>
              <a:t>кассовых планов доведены до ГРБС</a:t>
            </a:r>
          </a:p>
          <a:p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76</a:t>
            </a:r>
            <a:r>
              <a:rPr lang="ru-RU" sz="1600" b="1" dirty="0"/>
              <a:t> </a:t>
            </a:r>
            <a:r>
              <a:rPr lang="ru-RU" sz="1600" b="1" dirty="0" smtClean="0"/>
              <a:t> </a:t>
            </a:r>
            <a:r>
              <a:rPr lang="ru-RU" b="1" dirty="0" smtClean="0"/>
              <a:t>уточнений кассового плана</a:t>
            </a:r>
          </a:p>
          <a:p>
            <a:endParaRPr lang="ru-RU" dirty="0"/>
          </a:p>
        </p:txBody>
      </p:sp>
      <p:sp>
        <p:nvSpPr>
          <p:cNvPr id="20" name="Текст 11"/>
          <p:cNvSpPr>
            <a:spLocks noGrp="1"/>
          </p:cNvSpPr>
          <p:nvPr>
            <p:ph type="body" sz="quarter" idx="13"/>
          </p:nvPr>
        </p:nvSpPr>
        <p:spPr>
          <a:xfrm>
            <a:off x="4459858" y="3533413"/>
            <a:ext cx="4278625" cy="1388963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144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/>
              <a:t>документа доводящих до главных распорядителей средств местного бюджета бюджетные ассигнования и лимиты бюджетных обязательств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49724" y="1163601"/>
            <a:ext cx="8250581" cy="865583"/>
          </a:xfrm>
        </p:spPr>
        <p:txBody>
          <a:bodyPr>
            <a:normAutofit/>
          </a:bodyPr>
          <a:lstStyle/>
          <a:p>
            <a:r>
              <a:rPr lang="ru-RU" dirty="0" smtClean="0"/>
              <a:t>КАЗНАЧЕЙСКОЕ  ИСПОЛНЕНИЕ  БЮДЖЕТА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3"/>
          </p:nvPr>
        </p:nvSpPr>
        <p:spPr>
          <a:xfrm>
            <a:off x="353683" y="1971193"/>
            <a:ext cx="3454405" cy="1072606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725</a:t>
            </a:r>
            <a:r>
              <a:rPr lang="ru-RU" sz="2800" b="1" dirty="0" smtClean="0"/>
              <a:t> </a:t>
            </a:r>
            <a:r>
              <a:rPr lang="ru-RU" b="1" dirty="0" smtClean="0"/>
              <a:t>лицевых счетов открыто для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349</a:t>
            </a:r>
            <a:r>
              <a:rPr lang="ru-RU" sz="3100" b="1" dirty="0" smtClean="0"/>
              <a:t> </a:t>
            </a:r>
            <a:r>
              <a:rPr lang="ru-RU" b="1" dirty="0" smtClean="0"/>
              <a:t>организаций</a:t>
            </a:r>
            <a:r>
              <a:rPr lang="ru-RU" sz="1800" b="1" dirty="0" smtClean="0"/>
              <a:t>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4"/>
          </p:nvPr>
        </p:nvSpPr>
        <p:spPr>
          <a:xfrm>
            <a:off x="353683" y="4169472"/>
            <a:ext cx="3459192" cy="1188526"/>
          </a:xfr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380 000</a:t>
            </a:r>
          </a:p>
          <a:p>
            <a:r>
              <a:rPr lang="ru-RU" b="1" dirty="0" smtClean="0"/>
              <a:t>платежных поручений  по выбытиям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353683" y="5484516"/>
            <a:ext cx="3454406" cy="1219201"/>
          </a:xfrm>
          <a:gradFill>
            <a:gsLst>
              <a:gs pos="0">
                <a:srgbClr val="4675CA"/>
              </a:gs>
              <a:gs pos="100000">
                <a:schemeClr val="tx1">
                  <a:lumMod val="50000"/>
                </a:schemeClr>
              </a:gs>
            </a:gsLst>
          </a:gra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350 000</a:t>
            </a:r>
          </a:p>
          <a:p>
            <a:r>
              <a:rPr lang="ru-RU" b="1" dirty="0" smtClean="0"/>
              <a:t>платежных поручений по поступлениям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4450948" y="1971191"/>
            <a:ext cx="4249357" cy="1674908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Принятие и учет бюджетных обязательств в пределах доведенных лимитов , подтверждение и санкционирование для оплаты денежных обязательств.</a:t>
            </a:r>
            <a:endParaRPr lang="ru-RU" sz="14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4450946" y="3847922"/>
            <a:ext cx="4249357" cy="823799"/>
          </a:xfrm>
        </p:spPr>
        <p:txBody>
          <a:bodyPr anchor="ctr"/>
          <a:lstStyle/>
          <a:p>
            <a:r>
              <a:rPr lang="ru-RU" sz="1400" b="1" dirty="0" smtClean="0"/>
              <a:t>Своевременное проведение платежей 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8"/>
          </p:nvPr>
        </p:nvSpPr>
        <p:spPr>
          <a:xfrm>
            <a:off x="4450947" y="4873543"/>
            <a:ext cx="4249357" cy="1830174"/>
          </a:xfrm>
        </p:spPr>
        <p:txBody>
          <a:bodyPr>
            <a:normAutofit/>
          </a:bodyPr>
          <a:lstStyle/>
          <a:p>
            <a:r>
              <a:rPr lang="ru-RU" sz="1400" b="1" dirty="0" smtClean="0"/>
              <a:t>Использование временно свободных остатков денежных средств на счетах бюджета в качестве источника покрытия временного кассового разрыва, возникающего при исполнении бюджета </a:t>
            </a:r>
            <a:endParaRPr lang="ru-RU" sz="1400" dirty="0"/>
          </a:p>
        </p:txBody>
      </p:sp>
      <p:sp>
        <p:nvSpPr>
          <p:cNvPr id="10" name="Текст 4"/>
          <p:cNvSpPr txBox="1">
            <a:spLocks/>
          </p:cNvSpPr>
          <p:nvPr/>
        </p:nvSpPr>
        <p:spPr>
          <a:xfrm>
            <a:off x="357522" y="3170318"/>
            <a:ext cx="3450566" cy="872635"/>
          </a:xfrm>
          <a:prstGeom prst="roundRect">
            <a:avLst/>
          </a:prstGeom>
          <a:gradFill>
            <a:gsLst>
              <a:gs pos="0">
                <a:srgbClr val="4776CC"/>
              </a:gs>
              <a:gs pos="100000">
                <a:schemeClr val="tx1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orthographicFront"/>
            <a:lightRig rig="threePt" dir="t"/>
          </a:scene3d>
          <a:sp3d prstMaterial="matte"/>
        </p:spPr>
        <p:txBody>
          <a:bodyPr vert="horz" lIns="68579" tIns="34289" rIns="68579" bIns="34289" rtlCol="0">
            <a:normAutofit/>
          </a:bodyPr>
          <a:lstStyle/>
          <a:p>
            <a:pPr marL="0" marR="0" lvl="0" indent="0" algn="l" defTabSz="68578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32 000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бюджетных обязательств принято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0563C1"/>
      </a:dk1>
      <a:lt1>
        <a:srgbClr val="E6F2FE"/>
      </a:lt1>
      <a:dk2>
        <a:srgbClr val="85C0FB"/>
      </a:dk2>
      <a:lt2>
        <a:srgbClr val="E6F2FE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Malgun Gothic "/>
        <a:ea typeface=""/>
        <a:cs typeface=""/>
      </a:majorFont>
      <a:minorFont>
        <a:latin typeface="Malgun Gothic Semi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53975" cmpd="sng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21718</TotalTime>
  <Words>1658</Words>
  <Application>Microsoft Office PowerPoint</Application>
  <PresentationFormat>Экран (4:3)</PresentationFormat>
  <Paragraphs>225</Paragraphs>
  <Slides>23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Malgun Gothic Semilight</vt:lpstr>
      <vt:lpstr>Arial</vt:lpstr>
      <vt:lpstr>Calibri</vt:lpstr>
      <vt:lpstr>Malgun Gothic </vt:lpstr>
      <vt:lpstr>Times New Roman</vt:lpstr>
      <vt:lpstr>Wingdings</vt:lpstr>
      <vt:lpstr>Тема Office</vt:lpstr>
      <vt:lpstr>  ОТЧЕТ О РАБОТЕ  ФИНАНСОВОГО УПРАВЛЕНИЯ ГОРОДА НОВОКУЗНЕЦКА ЗА 2022 ГОД     2023 ГОД | Новокузнецк</vt:lpstr>
      <vt:lpstr>ПОЛНОМОЧИЯ ФИНАНСОВОГО УПРАВЛЕНИЯ</vt:lpstr>
      <vt:lpstr>СОСТАВЛЕНИЕ ПРОЕКТА БЮДЖЕТА ГОРОДА</vt:lpstr>
      <vt:lpstr>ПОДГОТОВКА ИЗМЕНЕНИЙ В БЮДЖЕТ ГОРОДА</vt:lpstr>
      <vt:lpstr>МЕРОПРИЯТИЯ ПО ОБЕСПЕЧЕНИЮ ВЫПОЛНЕНИЯ ДОХОДНОЙ ЧАСТИ БЮДЖЕТА ГОРОДА</vt:lpstr>
      <vt:lpstr>ДЕТАЛИЗАЦИЯ ПЕРЕЧНЕЙ ГЛАВНЫХ АДМИНИСТРАТОРОВ ДОХОДОВ БЮДЖЕТА</vt:lpstr>
      <vt:lpstr>РАЗРАБОТКА (УЧАСТИЕ В РАЗРАБОТКЕ)  МУНИЦИПАЛЬНЫХ ПРОГРАММ </vt:lpstr>
      <vt:lpstr>ИСПОЛНЕНИЕ БЮДЖЕТА  </vt:lpstr>
      <vt:lpstr>КАЗНАЧЕЙСКОЕ  ИСПОЛНЕНИЕ  БЮДЖЕТА</vt:lpstr>
      <vt:lpstr>СОСТАВЛЕНИЕ ОТЧЕТА ОБ ИСПОЛНЕНИИ БЮДЖЕТА</vt:lpstr>
      <vt:lpstr>СОСТАВЛЕНИЕ СВОДНОЙ ЕЖЕКВАРТАЛЬНОЙ И ГОДОВОЙ ОТЧЕТНОСТИ МУНИЦИПАЛЬНЫХ БЮДЖЕТНЫХ И АВТОНОМНЫХ УЧРЕЖДЕНИЙ </vt:lpstr>
      <vt:lpstr>УПРАВЛЕНИЕ И ОБСЛУЖИВАНИЕ МУНИЦИПАЛЬНОГО ДОЛГА </vt:lpstr>
      <vt:lpstr>ОРГАНИЗАЦИЯ И КОНТРОЛЬ ЗА ИСПОЛНЕНИЕМ СУДЕБНЫХ АКТОВ </vt:lpstr>
      <vt:lpstr>ВЕДЕНИЕ РЕЕСТРА ИСТОЧНИКОВ ДОХОДОВ БЮДЖЕТА ГОРОДА</vt:lpstr>
      <vt:lpstr>ВЕДЕНИЕ РЕЕСТРА РАСХОДНЫХ ОБЯЗАТЕЛЬСТВ</vt:lpstr>
      <vt:lpstr>ВЕДЕНИЕ РЕЕСТРА УЧАСТНИКОВ И НЕУЧАСТНИКОВ БЮДЖЕТНОГО ПРОЦЕССА</vt:lpstr>
      <vt:lpstr>ОСУЩЕСТВЛЕНИЕ КОНТРОЛЬНЫХ ФУНКЦИЙ НА ЕИС  В РАМКАХ ПОЛНОМОЧИЙ ФИНАНСОВОГО ОРГАНА</vt:lpstr>
      <vt:lpstr>ИСПОЛНЕНИЕ СОГЛАШЕНИЯ О МЕРАХ ПО СОЦИАЛЬНО-ЭКОНОМИЧЕСКОМУ РАЗВИТИЮ И ОЗДОРОВЛЕНИЮ МУНИЦИПАЛЬНЫХ ФИНАНСОВ</vt:lpstr>
      <vt:lpstr>ПРОВЕДЕНИЕ МОНИТОРИНГА КАЧЕСТВА ФИНАНСОВОГО МЕНЕДЖМЕНТА ГРБС</vt:lpstr>
      <vt:lpstr>ПУБЛИКАЦИЯ ИНФОРМАЦИИ  НА ЕПБС (243Н)</vt:lpstr>
      <vt:lpstr>ИНФОРМАЦИОННОЕ ВЗАИМОДЕЙСТВИЕ С МИНФИНОМ КУЗБАССА</vt:lpstr>
      <vt:lpstr>УЧАСТИЕ В ДЕЯТЕЛЬНОСТИ КОМИССИЙ</vt:lpstr>
      <vt:lpstr>ОБЕСПЕЧЕНИЕ ФУНКЦИОНИРОВАНИЯ И СОВЕРШЕНСТВОВАНИЯ АВТОМАТИЗИРОВАННЫХ СИСТЕМ,  СВЯЗАННЫХ С ПЛАНИРОВАНИЕМ И ИСПОЛНЕНИЕМ БЮДЖЕТА ГОРОДА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Колмаков Сергей Дмитриевич</dc:creator>
  <cp:lastModifiedBy>Колмаков Сергей Дмитриевич</cp:lastModifiedBy>
  <cp:revision>113</cp:revision>
  <dcterms:created xsi:type="dcterms:W3CDTF">2023-04-21T07:45:42Z</dcterms:created>
  <dcterms:modified xsi:type="dcterms:W3CDTF">2023-06-07T08:33:50Z</dcterms:modified>
</cp:coreProperties>
</file>