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19" r:id="rId2"/>
    <p:sldId id="320" r:id="rId3"/>
    <p:sldId id="321" r:id="rId4"/>
    <p:sldId id="322" r:id="rId5"/>
    <p:sldId id="323" r:id="rId6"/>
    <p:sldId id="313" r:id="rId7"/>
    <p:sldId id="324" r:id="rId8"/>
    <p:sldId id="325" r:id="rId9"/>
  </p:sldIdLst>
  <p:sldSz cx="9144000" cy="6858000" type="screen4x3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ветличная Алла Юрьевна" initials="САЮ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52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94653" autoAdjust="0"/>
  </p:normalViewPr>
  <p:slideViewPr>
    <p:cSldViewPr>
      <p:cViewPr>
        <p:scale>
          <a:sx n="100" d="100"/>
          <a:sy n="100" d="100"/>
        </p:scale>
        <p:origin x="-1902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8" y="-90"/>
      </p:cViewPr>
      <p:guideLst>
        <p:guide orient="horz" pos="2929"/>
        <p:guide pos="220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3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3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E24DC74-CFDB-4F5A-807B-F3FC6AB800EB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3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3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9FFF3FD-9103-4B05-AD6D-C1A2F3A28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3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3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52408C4-B762-4FD6-8F10-0C6F94048416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3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3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042DFDA-83A6-499B-B012-15E915CCE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58774" y="1808163"/>
            <a:ext cx="8426451" cy="1374750"/>
          </a:xfrm>
          <a:prstGeom prst="rect">
            <a:avLst/>
          </a:prstGeom>
          <a:solidFill>
            <a:srgbClr val="E5E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8773" y="1808163"/>
            <a:ext cx="8426451" cy="1374749"/>
          </a:xfrm>
          <a:prstGeom prst="rect">
            <a:avLst/>
          </a:prstGeom>
        </p:spPr>
        <p:txBody>
          <a:bodyPr anchor="ctr"/>
          <a:lstStyle>
            <a:lvl1pPr>
              <a:defRPr sz="3200" spc="-15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8773" y="3282948"/>
            <a:ext cx="4176713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224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5473728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rgbClr val="00224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911884"/>
            <a:ext cx="662006" cy="365125"/>
          </a:xfrm>
        </p:spPr>
        <p:txBody>
          <a:bodyPr/>
          <a:lstStyle/>
          <a:p>
            <a:fld id="{36566328-6CB5-4C5A-84C7-FAE385792A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5459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44545" y="1808163"/>
            <a:ext cx="8426450" cy="3848130"/>
          </a:xfrm>
          <a:prstGeom prst="rect">
            <a:avLst/>
          </a:prstGeom>
          <a:solidFill>
            <a:srgbClr val="E5E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1811331"/>
            <a:ext cx="8412220" cy="814383"/>
          </a:xfrm>
          <a:prstGeom prst="rect">
            <a:avLst/>
          </a:prstGeom>
        </p:spPr>
        <p:txBody>
          <a:bodyPr anchor="ctr"/>
          <a:lstStyle>
            <a:lvl1pPr>
              <a:defRPr sz="2800" spc="-15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775" y="2636811"/>
            <a:ext cx="8412220" cy="301948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241"/>
                </a:solidFill>
              </a:defRPr>
            </a:lvl1pPr>
          </a:lstStyle>
          <a:p>
            <a:fld id="{36566328-6CB5-4C5A-84C7-FAE385792A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2825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44545" y="1808163"/>
            <a:ext cx="8426450" cy="828648"/>
          </a:xfrm>
          <a:prstGeom prst="rect">
            <a:avLst/>
          </a:prstGeom>
          <a:solidFill>
            <a:srgbClr val="E5E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1811331"/>
            <a:ext cx="8412220" cy="814383"/>
          </a:xfrm>
          <a:prstGeom prst="rect">
            <a:avLst/>
          </a:prstGeom>
        </p:spPr>
        <p:txBody>
          <a:bodyPr anchor="ctr"/>
          <a:lstStyle>
            <a:lvl1pPr>
              <a:defRPr sz="2800" spc="-15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775" y="2636811"/>
            <a:ext cx="8412220" cy="301948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241"/>
                </a:solidFill>
              </a:defRPr>
            </a:lvl1pPr>
          </a:lstStyle>
          <a:p>
            <a:fld id="{36566328-6CB5-4C5A-84C7-FAE385792A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98390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8776" y="1808163"/>
            <a:ext cx="8412220" cy="395767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6328-6CB5-4C5A-84C7-FAE385792A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8720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957232"/>
            <a:ext cx="8412222" cy="642969"/>
          </a:xfrm>
          <a:prstGeom prst="rect">
            <a:avLst/>
          </a:prstGeom>
        </p:spPr>
        <p:txBody>
          <a:bodyPr/>
          <a:lstStyle>
            <a:lvl1pPr>
              <a:defRPr sz="2400" spc="-150">
                <a:solidFill>
                  <a:srgbClr val="005EA8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6328-6CB5-4C5A-84C7-FAE385792A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sz="half" idx="13"/>
          </p:nvPr>
        </p:nvSpPr>
        <p:spPr>
          <a:xfrm>
            <a:off x="358772" y="1808163"/>
            <a:ext cx="5345131" cy="39576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Содержимое 3"/>
          <p:cNvSpPr>
            <a:spLocks noGrp="1"/>
          </p:cNvSpPr>
          <p:nvPr>
            <p:ph sz="half" idx="14"/>
          </p:nvPr>
        </p:nvSpPr>
        <p:spPr>
          <a:xfrm>
            <a:off x="5897634" y="1808163"/>
            <a:ext cx="2873362" cy="39576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1214414" y="3071810"/>
          <a:ext cx="963605" cy="790211"/>
        </p:xfrm>
        <a:graphic>
          <a:graphicData uri="http://schemas.openxmlformats.org/presentationml/2006/ole">
            <p:oleObj spid="_x0000_s15361" name="CorelDRAW" r:id="rId3" imgW="2472840" imgH="202788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77295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957232"/>
            <a:ext cx="8412222" cy="642969"/>
          </a:xfrm>
          <a:prstGeom prst="rect">
            <a:avLst/>
          </a:prstGeom>
        </p:spPr>
        <p:txBody>
          <a:bodyPr/>
          <a:lstStyle>
            <a:lvl1pPr>
              <a:defRPr sz="2400" spc="-150">
                <a:solidFill>
                  <a:srgbClr val="005EA8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6328-6CB5-4C5A-84C7-FAE385792A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sz="half" idx="13"/>
          </p:nvPr>
        </p:nvSpPr>
        <p:spPr>
          <a:xfrm>
            <a:off x="3425865" y="1808163"/>
            <a:ext cx="5345131" cy="39576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Содержимое 3"/>
          <p:cNvSpPr>
            <a:spLocks noGrp="1"/>
          </p:cNvSpPr>
          <p:nvPr>
            <p:ph sz="half" idx="14"/>
          </p:nvPr>
        </p:nvSpPr>
        <p:spPr>
          <a:xfrm>
            <a:off x="358774" y="1808163"/>
            <a:ext cx="2873362" cy="39576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7200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8774" y="1808163"/>
            <a:ext cx="5345130" cy="431800"/>
          </a:xfrm>
        </p:spPr>
        <p:txBody>
          <a:bodyPr anchor="b">
            <a:normAutofit/>
          </a:bodyPr>
          <a:lstStyle>
            <a:lvl1pPr marL="0" indent="0">
              <a:buNone/>
              <a:defRPr sz="1800" b="0" spc="-150">
                <a:solidFill>
                  <a:srgbClr val="005EA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49954" y="1808163"/>
            <a:ext cx="2921041" cy="431800"/>
          </a:xfrm>
        </p:spPr>
        <p:txBody>
          <a:bodyPr anchor="b">
            <a:normAutofit/>
          </a:bodyPr>
          <a:lstStyle>
            <a:lvl1pPr marL="0" indent="0">
              <a:buNone/>
              <a:defRPr sz="1800" b="0" spc="-150">
                <a:solidFill>
                  <a:srgbClr val="005EA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6328-6CB5-4C5A-84C7-FAE385792A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Содержимое 2"/>
          <p:cNvSpPr>
            <a:spLocks noGrp="1"/>
          </p:cNvSpPr>
          <p:nvPr>
            <p:ph sz="half" idx="13"/>
          </p:nvPr>
        </p:nvSpPr>
        <p:spPr>
          <a:xfrm>
            <a:off x="358772" y="2239963"/>
            <a:ext cx="5345131" cy="3525869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Содержимое 3"/>
          <p:cNvSpPr>
            <a:spLocks noGrp="1"/>
          </p:cNvSpPr>
          <p:nvPr>
            <p:ph sz="half" idx="14"/>
          </p:nvPr>
        </p:nvSpPr>
        <p:spPr>
          <a:xfrm>
            <a:off x="5849954" y="2239963"/>
            <a:ext cx="2921042" cy="3525869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8774" y="957233"/>
            <a:ext cx="8412221" cy="646118"/>
          </a:xfrm>
          <a:prstGeom prst="rect">
            <a:avLst/>
          </a:prstGeom>
        </p:spPr>
        <p:txBody>
          <a:bodyPr/>
          <a:lstStyle>
            <a:lvl1pPr>
              <a:defRPr sz="2400" spc="-150">
                <a:solidFill>
                  <a:srgbClr val="005EA8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37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27249" y="5913439"/>
            <a:ext cx="7557976" cy="387384"/>
          </a:xfrm>
          <a:prstGeom prst="rect">
            <a:avLst/>
          </a:prstGeom>
          <a:solidFill>
            <a:srgbClr val="E5E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8775" y="1808163"/>
            <a:ext cx="8426449" cy="3957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9118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2241"/>
                </a:solidFill>
              </a:defRPr>
            </a:lvl1pPr>
          </a:lstStyle>
          <a:p>
            <a:fld id="{36566328-6CB5-4C5A-84C7-FAE385792AF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27249" y="5913440"/>
            <a:ext cx="246843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440"/>
                </a:solidFill>
              </a:rPr>
              <a:t>АКЦИОНЕРНОЕ </a:t>
            </a:r>
            <a:r>
              <a:rPr lang="ru-RU" sz="600" dirty="0">
                <a:solidFill>
                  <a:srgbClr val="002440"/>
                </a:solidFill>
              </a:rPr>
              <a:t>ОБЩЕСТВО</a:t>
            </a:r>
          </a:p>
          <a:p>
            <a:r>
              <a:rPr lang="ru-RU" sz="600" dirty="0">
                <a:solidFill>
                  <a:srgbClr val="002440"/>
                </a:solidFill>
              </a:rPr>
              <a:t>«АГЕНТСТВО ПО ИПОТЕЧНОМУ ЖИЛИЩНОМУ </a:t>
            </a:r>
            <a:r>
              <a:rPr lang="ru-RU" sz="600" dirty="0" smtClean="0">
                <a:solidFill>
                  <a:srgbClr val="002440"/>
                </a:solidFill>
              </a:rPr>
              <a:t>КРЕДИТОВАНИЮ КУЗБАССА» </a:t>
            </a:r>
            <a:r>
              <a:rPr lang="ru-RU" sz="600" dirty="0">
                <a:solidFill>
                  <a:srgbClr val="002440"/>
                </a:solidFill>
              </a:rPr>
              <a:t/>
            </a:r>
            <a:br>
              <a:rPr lang="ru-RU" sz="600" dirty="0">
                <a:solidFill>
                  <a:srgbClr val="002440"/>
                </a:solidFill>
              </a:rPr>
            </a:br>
            <a:endParaRPr lang="ru-RU" sz="500" dirty="0">
              <a:solidFill>
                <a:srgbClr val="00244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6182" y="5857892"/>
            <a:ext cx="28256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 smtClean="0">
                <a:solidFill>
                  <a:srgbClr val="002241"/>
                </a:solidFill>
              </a:rPr>
              <a:t>Некоммерческая организация </a:t>
            </a:r>
          </a:p>
          <a:p>
            <a:pPr algn="r"/>
            <a:r>
              <a:rPr lang="ru-RU" sz="800" dirty="0" smtClean="0">
                <a:solidFill>
                  <a:srgbClr val="002241"/>
                </a:solidFill>
              </a:rPr>
              <a:t>«Фонд развития жилищного строительства</a:t>
            </a:r>
          </a:p>
          <a:p>
            <a:pPr algn="r"/>
            <a:r>
              <a:rPr lang="ru-RU" sz="800" dirty="0" smtClean="0">
                <a:solidFill>
                  <a:srgbClr val="002241"/>
                </a:solidFill>
              </a:rPr>
              <a:t>КУЗБАССА»</a:t>
            </a:r>
            <a:r>
              <a:rPr lang="ru-RU" sz="600" dirty="0">
                <a:solidFill>
                  <a:srgbClr val="002241"/>
                </a:solidFill>
              </a:rPr>
              <a:t/>
            </a:r>
            <a:br>
              <a:rPr lang="ru-RU" sz="600" dirty="0">
                <a:solidFill>
                  <a:srgbClr val="002241"/>
                </a:solidFill>
              </a:rPr>
            </a:br>
            <a:endParaRPr lang="ru-RU" sz="600" dirty="0">
              <a:solidFill>
                <a:srgbClr val="002241"/>
              </a:solidFill>
            </a:endParaRPr>
          </a:p>
        </p:txBody>
      </p:sp>
      <p:pic>
        <p:nvPicPr>
          <p:cNvPr id="9" name="Picture 2" descr="C:\Users\kazina_ov\Desktop\логотип Фонд объединенный.jpg"/>
          <p:cNvPicPr>
            <a:picLocks noChangeAspect="1" noChangeArrowheads="1"/>
          </p:cNvPicPr>
          <p:nvPr userDrawn="1"/>
        </p:nvPicPr>
        <p:blipFill>
          <a:blip r:embed="rId9" cstate="print"/>
          <a:srcRect t="8423" b="15771"/>
          <a:stretch>
            <a:fillRect/>
          </a:stretch>
        </p:blipFill>
        <p:spPr bwMode="auto">
          <a:xfrm>
            <a:off x="6572264" y="5786454"/>
            <a:ext cx="1285884" cy="642942"/>
          </a:xfrm>
          <a:prstGeom prst="rect">
            <a:avLst/>
          </a:prstGeom>
          <a:noFill/>
        </p:spPr>
      </p:pic>
      <p:pic>
        <p:nvPicPr>
          <p:cNvPr id="20481" name="Picture 1" descr="C:\Users\rafikova\Desktop\логотип.jp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596" y="5786454"/>
            <a:ext cx="785818" cy="663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7666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224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rgbClr val="00224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rgbClr val="00224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00224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00224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00224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gk-ko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357166"/>
            <a:ext cx="8929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5EA8"/>
                </a:solidFill>
              </a:rPr>
              <a:t>НО «Фонд развития жилищного строительства Кузбасса»</a:t>
            </a:r>
          </a:p>
          <a:p>
            <a:pPr algn="ctr"/>
            <a:r>
              <a:rPr lang="ru-RU" b="1" dirty="0" smtClean="0">
                <a:solidFill>
                  <a:srgbClr val="005EA8"/>
                </a:solidFill>
              </a:rPr>
              <a:t>АО «Агентство по ипотечному жилищному </a:t>
            </a:r>
          </a:p>
          <a:p>
            <a:pPr algn="ctr"/>
            <a:r>
              <a:rPr lang="ru-RU" b="1" dirty="0" smtClean="0">
                <a:solidFill>
                  <a:srgbClr val="005EA8"/>
                </a:solidFill>
              </a:rPr>
              <a:t>кредитованию Кузбасса» </a:t>
            </a:r>
          </a:p>
        </p:txBody>
      </p:sp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357158" y="2143116"/>
            <a:ext cx="8412220" cy="814383"/>
          </a:xfrm>
        </p:spPr>
        <p:txBody>
          <a:bodyPr/>
          <a:lstStyle/>
          <a:p>
            <a:pPr algn="ct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Льготная ипотека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ru-RU" sz="4800" dirty="0" smtClean="0"/>
              <a:t>АИЖК Кузбасса, </a:t>
            </a:r>
            <a:br>
              <a:rPr lang="ru-RU" sz="4800" dirty="0" smtClean="0"/>
            </a:br>
            <a:r>
              <a:rPr lang="ru-RU" sz="4800" dirty="0" smtClean="0"/>
              <a:t>новостройки </a:t>
            </a:r>
            <a:br>
              <a:rPr lang="ru-RU" sz="4800" dirty="0" smtClean="0"/>
            </a:br>
            <a:r>
              <a:rPr lang="ru-RU" sz="4800" dirty="0" smtClean="0"/>
              <a:t>НО «Фонд РЖС»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12222" cy="714380"/>
          </a:xfrm>
        </p:spPr>
        <p:txBody>
          <a:bodyPr/>
          <a:lstStyle/>
          <a:p>
            <a:pPr algn="ctr"/>
            <a:r>
              <a:rPr lang="ru-RU" sz="3200" dirty="0" smtClean="0"/>
              <a:t>Льготная ипотека на новостройки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6328-6CB5-4C5A-84C7-FAE385792AF2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3"/>
          </p:nvPr>
        </p:nvSpPr>
        <p:spPr>
          <a:xfrm>
            <a:off x="3929058" y="1643050"/>
            <a:ext cx="5000660" cy="4000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</a:rPr>
              <a:t>Ипотека с государственной поддержкой.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</a:rPr>
              <a:t>Широкий перечень аккредитованных новостроек.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</a:rPr>
              <a:t>Первый взнос от 20% (рассматривается вопрос о снижении до 15%).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</a:rPr>
              <a:t>Сумма кредита до 6 млн. рублей.</a:t>
            </a:r>
            <a:endParaRPr lang="ru-RU" sz="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</a:rPr>
              <a:t>Возможность использования материнского капитала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ru-RU" sz="1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dirty="0" smtClean="0">
                <a:solidFill>
                  <a:schemeClr val="tx1"/>
                </a:solidFill>
              </a:rPr>
              <a:t>Программа действует до 1 ноября 2020 года.</a:t>
            </a:r>
            <a:endParaRPr lang="en-US" sz="1600" b="1" dirty="0" smtClean="0">
              <a:solidFill>
                <a:schemeClr val="tx1"/>
              </a:solidFill>
            </a:endParaRPr>
          </a:p>
          <a:p>
            <a:endParaRPr lang="ru-RU" sz="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sz="17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ru-RU" sz="2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ru-RU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357290" y="857232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от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6,1% для всех</a:t>
            </a:r>
          </a:p>
        </p:txBody>
      </p:sp>
      <p:pic>
        <p:nvPicPr>
          <p:cNvPr id="9" name="Picture 2" descr="https://creditprofy.com/wp-content/uploads/2015/07/ipotechnyj-kredit-v-sberbanke-pod-zalog-nedvizhimo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3135486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6328-6CB5-4C5A-84C7-FAE385792AF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372" cy="714380"/>
          </a:xfrm>
        </p:spPr>
        <p:txBody>
          <a:bodyPr/>
          <a:lstStyle/>
          <a:p>
            <a:pPr algn="ctr"/>
            <a:r>
              <a:rPr lang="ru-RU" sz="3200" dirty="0" smtClean="0"/>
              <a:t>Льготная ипотека на новостройки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НО «Фонд РЖС» с субсидией застройщика</a:t>
            </a:r>
            <a:r>
              <a:rPr lang="ru-RU" sz="3200" b="1" dirty="0" smtClean="0">
                <a:ln w="10541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/>
            </a:r>
            <a:br>
              <a:rPr lang="ru-RU" sz="3200" b="1" dirty="0" smtClean="0">
                <a:ln w="10541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21506" name="Picture 2" descr="C:\Users\rafikova\Desktop\баннер новость.jpg"/>
          <p:cNvPicPr>
            <a:picLocks noChangeAspect="1" noChangeArrowheads="1"/>
          </p:cNvPicPr>
          <p:nvPr/>
        </p:nvPicPr>
        <p:blipFill>
          <a:blip r:embed="rId2" cstate="print"/>
          <a:srcRect l="55887" b="17431"/>
          <a:stretch>
            <a:fillRect/>
          </a:stretch>
        </p:blipFill>
        <p:spPr bwMode="auto">
          <a:xfrm>
            <a:off x="5000628" y="1428736"/>
            <a:ext cx="3665261" cy="3429024"/>
          </a:xfrm>
          <a:prstGeom prst="rect">
            <a:avLst/>
          </a:prstGeom>
          <a:noFill/>
        </p:spPr>
      </p:pic>
      <p:pic>
        <p:nvPicPr>
          <p:cNvPr id="5" name="Picture 2" descr="C:\Users\rafikova\Desktop\баннер новость.jpg"/>
          <p:cNvPicPr>
            <a:picLocks noChangeAspect="1" noChangeArrowheads="1"/>
          </p:cNvPicPr>
          <p:nvPr/>
        </p:nvPicPr>
        <p:blipFill>
          <a:blip r:embed="rId2" cstate="print"/>
          <a:srcRect t="41285" r="43254" b="17431"/>
          <a:stretch>
            <a:fillRect/>
          </a:stretch>
        </p:blipFill>
        <p:spPr bwMode="auto">
          <a:xfrm>
            <a:off x="214282" y="2500306"/>
            <a:ext cx="4714876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12222" cy="714380"/>
          </a:xfrm>
        </p:spPr>
        <p:txBody>
          <a:bodyPr/>
          <a:lstStyle/>
          <a:p>
            <a:pPr algn="ctr"/>
            <a:r>
              <a:rPr lang="ru-RU" sz="3200" dirty="0" smtClean="0"/>
              <a:t>Семейная ипотека с господдержкой  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6328-6CB5-4C5A-84C7-FAE385792AF2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3"/>
          </p:nvPr>
        </p:nvSpPr>
        <p:spPr>
          <a:xfrm>
            <a:off x="3929058" y="928670"/>
            <a:ext cx="5214942" cy="478634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endParaRPr lang="ru-RU" sz="2000" b="1" spc="-150" dirty="0" smtClean="0">
              <a:solidFill>
                <a:schemeClr val="accent6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ts val="0"/>
              </a:spcBef>
            </a:pPr>
            <a:endParaRPr lang="ru-RU" sz="2000" b="1" spc="-150" dirty="0" smtClean="0">
              <a:solidFill>
                <a:schemeClr val="accent6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ts val="0"/>
              </a:spcBef>
            </a:pPr>
            <a:endParaRPr lang="ru-RU" sz="2000" b="1" spc="-150" dirty="0" smtClean="0">
              <a:solidFill>
                <a:schemeClr val="accent6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ts val="0"/>
              </a:spcBef>
            </a:pPr>
            <a:r>
              <a:rPr lang="ru-RU" sz="2000" b="1" spc="-15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Для семей, где с 01.01.2018 г. по 31.12. 2022 г. родился второй или последующий ребенок</a:t>
            </a:r>
          </a:p>
          <a:p>
            <a:pPr marL="0" indent="0">
              <a:spcBef>
                <a:spcPts val="0"/>
              </a:spcBef>
            </a:pPr>
            <a:endParaRPr lang="ru-RU" sz="2000" b="1" spc="-150" dirty="0" smtClean="0">
              <a:solidFill>
                <a:srgbClr val="005EA8"/>
              </a:solidFill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—"/>
            </a:pPr>
            <a:r>
              <a:rPr lang="ru-RU" b="1" dirty="0" smtClean="0"/>
              <a:t> </a:t>
            </a:r>
            <a:r>
              <a:rPr lang="ru-RU" sz="2000" b="1" dirty="0" smtClean="0"/>
              <a:t>Для ПЕРЕКРЕДИТОВАНИЯ ипотеки любых банков на новостройки.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—"/>
            </a:pPr>
            <a:endParaRPr lang="ru-RU" sz="2000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—"/>
            </a:pPr>
            <a:r>
              <a:rPr lang="ru-RU" sz="2000" b="1" dirty="0" smtClean="0"/>
              <a:t> На ПОКУПКУ квартиры в новостройке</a:t>
            </a:r>
            <a:r>
              <a:rPr lang="ru-RU" sz="2000" dirty="0" smtClean="0"/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ru-RU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00100" y="785794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от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4,7% годовых 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 l="53190" t="33487" r="2255" b="26066"/>
          <a:stretch>
            <a:fillRect/>
          </a:stretch>
        </p:blipFill>
        <p:spPr bwMode="auto">
          <a:xfrm>
            <a:off x="357158" y="1714487"/>
            <a:ext cx="3214710" cy="3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6328-6CB5-4C5A-84C7-FAE385792AF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12222" cy="714380"/>
          </a:xfrm>
        </p:spPr>
        <p:txBody>
          <a:bodyPr/>
          <a:lstStyle/>
          <a:p>
            <a:pPr algn="ctr"/>
            <a:r>
              <a:rPr lang="ru-RU" sz="3200" dirty="0" smtClean="0"/>
              <a:t>Ипотека для медицинских работников</a:t>
            </a:r>
            <a:endParaRPr lang="ru-RU" sz="3200" dirty="0"/>
          </a:p>
        </p:txBody>
      </p:sp>
      <p:sp>
        <p:nvSpPr>
          <p:cNvPr id="10" name="Содержимое 3"/>
          <p:cNvSpPr>
            <a:spLocks noGrp="1"/>
          </p:cNvSpPr>
          <p:nvPr>
            <p:ph sz="half" idx="13"/>
          </p:nvPr>
        </p:nvSpPr>
        <p:spPr>
          <a:xfrm>
            <a:off x="4714876" y="857232"/>
            <a:ext cx="4429124" cy="414340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ru-RU" sz="2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—"/>
            </a:pPr>
            <a:endParaRPr lang="ru-RU" sz="2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—"/>
            </a:pPr>
            <a:endParaRPr lang="ru-RU" sz="2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ru-RU" sz="2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ru-RU" sz="2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ru-RU" sz="2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ru-RU" sz="2000" b="1" dirty="0"/>
          </a:p>
        </p:txBody>
      </p:sp>
      <p:pic>
        <p:nvPicPr>
          <p:cNvPr id="21506" name="Picture 2" descr="C:\Users\rafikova\Desktop\ипотека для медик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3811419" cy="2847977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572000" y="1428736"/>
            <a:ext cx="4572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rgbClr val="002241"/>
                </a:solidFill>
              </a:rPr>
              <a:t>от 7,6% </a:t>
            </a:r>
            <a:r>
              <a:rPr lang="ru-RU" sz="2000" dirty="0" err="1" smtClean="0">
                <a:solidFill>
                  <a:srgbClr val="002241"/>
                </a:solidFill>
              </a:rPr>
              <a:t>перекредитование</a:t>
            </a:r>
            <a:r>
              <a:rPr lang="ru-RU" sz="2000" dirty="0" smtClean="0">
                <a:solidFill>
                  <a:srgbClr val="002241"/>
                </a:solidFill>
              </a:rPr>
              <a:t> действующей ипотеки, оформленной ранее в любом банке.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800" dirty="0" smtClean="0">
              <a:solidFill>
                <a:srgbClr val="00224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241"/>
                </a:solidFill>
              </a:rPr>
              <a:t>от 8% </a:t>
            </a:r>
            <a:r>
              <a:rPr lang="ru-RU" sz="2000" dirty="0" smtClean="0">
                <a:solidFill>
                  <a:srgbClr val="002241"/>
                </a:solidFill>
              </a:rPr>
              <a:t>на вторичное жилье.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Действует до 31.12.2020 г.</a:t>
            </a:r>
            <a:endParaRPr lang="en-US" sz="2000" b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800" dirty="0" smtClean="0">
              <a:solidFill>
                <a:srgbClr val="00224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solidFill>
                  <a:srgbClr val="002241"/>
                </a:solidFill>
              </a:rPr>
              <a:t>Ипотеку на новостройки медицинские работники могут оформить по программе «Льготная ипотека на новостройки» </a:t>
            </a:r>
            <a:r>
              <a:rPr lang="ru-RU" sz="2000" b="1" dirty="0" smtClean="0">
                <a:solidFill>
                  <a:srgbClr val="002241"/>
                </a:solidFill>
              </a:rPr>
              <a:t>от 5,6%  </a:t>
            </a:r>
            <a:r>
              <a:rPr lang="ru-RU" sz="2000" dirty="0" smtClean="0">
                <a:solidFill>
                  <a:srgbClr val="002241"/>
                </a:solidFill>
              </a:rPr>
              <a:t>или «Семейная ипотека» от </a:t>
            </a:r>
            <a:r>
              <a:rPr lang="ru-RU" sz="2000" b="1" dirty="0" smtClean="0">
                <a:solidFill>
                  <a:srgbClr val="002241"/>
                </a:solidFill>
              </a:rPr>
              <a:t>4,7%.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571504"/>
          </a:xfrm>
        </p:spPr>
        <p:txBody>
          <a:bodyPr/>
          <a:lstStyle/>
          <a:p>
            <a:pPr algn="ctr">
              <a:defRPr/>
            </a:pPr>
            <a:r>
              <a:rPr lang="ru-RU" sz="2500" dirty="0" smtClean="0"/>
              <a:t>Точечная застройка в </a:t>
            </a:r>
            <a:r>
              <a:rPr lang="ru-RU" sz="2500" b="1" dirty="0" smtClean="0">
                <a:solidFill>
                  <a:srgbClr val="EF4529"/>
                </a:solidFill>
              </a:rPr>
              <a:t>Центральном</a:t>
            </a:r>
            <a:r>
              <a:rPr lang="ru-RU" sz="2500" dirty="0" smtClean="0"/>
              <a:t> районе Новокузнецка </a:t>
            </a:r>
            <a:r>
              <a:rPr lang="ru-RU" sz="2800" b="1" dirty="0" smtClean="0">
                <a:ln w="10541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/>
            </a:r>
            <a:br>
              <a:rPr lang="ru-RU" sz="2800" b="1" dirty="0" smtClean="0">
                <a:ln w="10541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6328-6CB5-4C5A-84C7-FAE385792AF2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928670"/>
            <a:ext cx="450056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30000"/>
              <a:buFont typeface="Arial" pitchFamily="34" charset="0"/>
              <a:buChar char="•"/>
              <a:defRPr/>
            </a:pPr>
            <a:r>
              <a:rPr lang="ru-RU" b="1" dirty="0" smtClean="0"/>
              <a:t>Транспортная доступность</a:t>
            </a:r>
            <a:endParaRPr lang="ru-RU" sz="1400" b="1" dirty="0" smtClean="0"/>
          </a:p>
          <a:p>
            <a:pPr>
              <a:buClr>
                <a:schemeClr val="accent1">
                  <a:lumMod val="75000"/>
                </a:schemeClr>
              </a:buClr>
              <a:buSzPct val="130000"/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b="1" dirty="0" smtClean="0"/>
              <a:t>Вид на реку Томь</a:t>
            </a:r>
          </a:p>
          <a:p>
            <a:pPr>
              <a:buClr>
                <a:schemeClr val="accent1">
                  <a:lumMod val="75000"/>
                </a:schemeClr>
              </a:buClr>
              <a:buSzPct val="130000"/>
              <a:buFont typeface="Arial" pitchFamily="34" charset="0"/>
              <a:buChar char="•"/>
              <a:defRPr/>
            </a:pPr>
            <a:r>
              <a:rPr lang="ru-RU" b="1" dirty="0" smtClean="0"/>
              <a:t> Остеклённый балкон</a:t>
            </a:r>
          </a:p>
          <a:p>
            <a:pPr>
              <a:buClr>
                <a:schemeClr val="accent1">
                  <a:lumMod val="75000"/>
                </a:schemeClr>
              </a:buClr>
              <a:buSzPct val="130000"/>
              <a:defRPr/>
            </a:pPr>
            <a:endParaRPr lang="ru-RU" b="1" dirty="0" smtClean="0"/>
          </a:p>
          <a:p>
            <a:pPr>
              <a:buClr>
                <a:schemeClr val="accent1">
                  <a:lumMod val="75000"/>
                </a:schemeClr>
              </a:buClr>
              <a:buSzPct val="130000"/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b="1" dirty="0" smtClean="0"/>
              <a:t>Инфраструктура:</a:t>
            </a:r>
          </a:p>
          <a:p>
            <a:pPr>
              <a:buClr>
                <a:schemeClr val="accent1">
                  <a:lumMod val="75000"/>
                </a:schemeClr>
              </a:buClr>
              <a:buSzPct val="130000"/>
              <a:defRPr/>
            </a:pPr>
            <a:r>
              <a:rPr lang="ru-RU" dirty="0" smtClean="0"/>
              <a:t> аптеки, магазины,  ТРЦ «Планета»,  детский сад </a:t>
            </a:r>
          </a:p>
          <a:p>
            <a:pPr>
              <a:buClr>
                <a:schemeClr val="accent1">
                  <a:lumMod val="75000"/>
                </a:schemeClr>
              </a:buClr>
              <a:buSzPct val="130000"/>
              <a:defRPr/>
            </a:pPr>
            <a:endParaRPr lang="ru-RU" dirty="0" smtClean="0"/>
          </a:p>
          <a:p>
            <a:pPr marR="0" lvl="0" fontAlgn="base"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solidFill>
                  <a:srgbClr val="002241"/>
                </a:solidFill>
              </a:rPr>
              <a:t>Квартиры в продаже: </a:t>
            </a:r>
          </a:p>
          <a:p>
            <a:pPr marR="0" lvl="0" fontAlgn="base">
              <a:spcAft>
                <a:spcPct val="0"/>
              </a:spcAft>
              <a:buClrTx/>
              <a:buSzTx/>
              <a:tabLst/>
            </a:pPr>
            <a:endParaRPr lang="ru-RU" sz="1600" dirty="0" smtClean="0">
              <a:solidFill>
                <a:srgbClr val="002241"/>
              </a:solidFill>
            </a:endParaRPr>
          </a:p>
          <a:p>
            <a:pPr marR="0" lvl="0" fontAlgn="base"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b="1" dirty="0" smtClean="0">
                <a:solidFill>
                  <a:srgbClr val="002241"/>
                </a:solidFill>
              </a:rPr>
              <a:t> 2-к</a:t>
            </a:r>
            <a:r>
              <a:rPr lang="ru-RU" dirty="0" smtClean="0">
                <a:solidFill>
                  <a:srgbClr val="002241"/>
                </a:solidFill>
              </a:rPr>
              <a:t> площадь 50,92 кв. м </a:t>
            </a:r>
          </a:p>
          <a:p>
            <a:pPr marR="0" lvl="0" fontAlgn="base"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dirty="0" smtClean="0">
                <a:solidFill>
                  <a:srgbClr val="002241"/>
                </a:solidFill>
              </a:rPr>
              <a:t> </a:t>
            </a:r>
            <a:r>
              <a:rPr lang="ru-RU" b="1" dirty="0" smtClean="0">
                <a:solidFill>
                  <a:srgbClr val="002241"/>
                </a:solidFill>
              </a:rPr>
              <a:t>3-к</a:t>
            </a:r>
            <a:r>
              <a:rPr lang="ru-RU" dirty="0" smtClean="0">
                <a:solidFill>
                  <a:srgbClr val="002241"/>
                </a:solidFill>
              </a:rPr>
              <a:t> площадь 67,3 и 71,46 кв. м.</a:t>
            </a:r>
          </a:p>
          <a:p>
            <a:pPr>
              <a:buClr>
                <a:schemeClr val="accent1">
                  <a:lumMod val="75000"/>
                </a:schemeClr>
              </a:buClr>
              <a:buSzPct val="130000"/>
              <a:defRPr/>
            </a:pPr>
            <a:endParaRPr lang="ru-RU" dirty="0" smtClean="0"/>
          </a:p>
          <a:p>
            <a:pPr>
              <a:buClr>
                <a:schemeClr val="accent1">
                  <a:lumMod val="75000"/>
                </a:schemeClr>
              </a:buClr>
              <a:buSzPct val="130000"/>
              <a:defRPr/>
            </a:pPr>
            <a:endParaRPr lang="ru-RU" dirty="0" smtClean="0"/>
          </a:p>
        </p:txBody>
      </p:sp>
      <p:pic>
        <p:nvPicPr>
          <p:cNvPr id="21506" name="Picture 2" descr="D:\Мои Документы\Downloads\doc02197120190327115359_001.jpg"/>
          <p:cNvPicPr>
            <a:picLocks noChangeAspect="1" noChangeArrowheads="1"/>
          </p:cNvPicPr>
          <p:nvPr/>
        </p:nvPicPr>
        <p:blipFill>
          <a:blip r:embed="rId2" cstate="print"/>
          <a:srcRect l="18580" t="15035" r="5896" b="7476"/>
          <a:stretch>
            <a:fillRect/>
          </a:stretch>
        </p:blipFill>
        <p:spPr bwMode="auto">
          <a:xfrm>
            <a:off x="1214414" y="3286124"/>
            <a:ext cx="3000396" cy="2177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rafikova\Desktop\DSCN8649.JPG"/>
          <p:cNvPicPr>
            <a:picLocks noChangeAspect="1" noChangeArrowheads="1"/>
          </p:cNvPicPr>
          <p:nvPr/>
        </p:nvPicPr>
        <p:blipFill>
          <a:blip r:embed="rId3" cstate="print"/>
          <a:srcRect b="13542"/>
          <a:stretch>
            <a:fillRect/>
          </a:stretch>
        </p:blipFill>
        <p:spPr bwMode="auto">
          <a:xfrm>
            <a:off x="428596" y="928670"/>
            <a:ext cx="3462183" cy="2245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571504"/>
          </a:xfrm>
        </p:spPr>
        <p:txBody>
          <a:bodyPr/>
          <a:lstStyle/>
          <a:p>
            <a:r>
              <a:rPr lang="ru-RU" sz="3200" dirty="0" smtClean="0"/>
              <a:t>Застройка </a:t>
            </a:r>
            <a:r>
              <a:rPr lang="ru-RU" sz="3200" dirty="0" err="1" smtClean="0"/>
              <a:t>мрн</a:t>
            </a:r>
            <a:r>
              <a:rPr lang="ru-RU" sz="3200" dirty="0" smtClean="0"/>
              <a:t> №7 в Новоильинском районе</a:t>
            </a:r>
            <a:br>
              <a:rPr lang="ru-RU" sz="3200" dirty="0" smtClean="0"/>
            </a:br>
            <a:r>
              <a:rPr lang="ru-RU" sz="2800" b="1" dirty="0" smtClean="0">
                <a:ln w="10541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/>
            </a:r>
            <a:br>
              <a:rPr lang="ru-RU" sz="2800" b="1" dirty="0" smtClean="0">
                <a:ln w="10541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6328-6CB5-4C5A-84C7-FAE385792AF2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928670"/>
            <a:ext cx="450056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30000"/>
              <a:buFont typeface="Arial" pitchFamily="34" charset="0"/>
              <a:buChar char="•"/>
              <a:defRPr/>
            </a:pPr>
            <a:endParaRPr lang="ru-RU" sz="800" dirty="0" smtClean="0"/>
          </a:p>
          <a:p>
            <a:pPr>
              <a:buClr>
                <a:schemeClr val="accent1">
                  <a:lumMod val="75000"/>
                </a:schemeClr>
              </a:buClr>
              <a:buSzPct val="130000"/>
              <a:buFont typeface="Arial" pitchFamily="34" charset="0"/>
              <a:buChar char="•"/>
              <a:defRPr/>
            </a:pPr>
            <a:endParaRPr lang="ru-RU" sz="800" b="1" dirty="0" smtClean="0"/>
          </a:p>
          <a:p>
            <a:pPr fontAlgn="base"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Arial" pitchFamily="34" charset="0"/>
              <a:buChar char="•"/>
              <a:defRPr/>
            </a:pPr>
            <a:r>
              <a:rPr lang="ru-RU" dirty="0" smtClean="0"/>
              <a:t>дом №12 –13,5 тыс. кв.м. </a:t>
            </a:r>
          </a:p>
          <a:p>
            <a:pPr fontAlgn="base"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defRPr/>
            </a:pPr>
            <a:r>
              <a:rPr lang="ru-RU" dirty="0" smtClean="0"/>
              <a:t>на 244 квартиры;</a:t>
            </a:r>
          </a:p>
          <a:p>
            <a:pPr fontAlgn="base"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Arial" pitchFamily="34" charset="0"/>
              <a:buChar char="•"/>
              <a:defRPr/>
            </a:pPr>
            <a:r>
              <a:rPr lang="ru-RU" dirty="0" smtClean="0"/>
              <a:t>дом №13 – 10,2 тыс. кв.м. </a:t>
            </a:r>
          </a:p>
          <a:p>
            <a:pPr fontAlgn="base"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defRPr/>
            </a:pPr>
            <a:r>
              <a:rPr lang="ru-RU" dirty="0" smtClean="0"/>
              <a:t>на 183 квартиры.</a:t>
            </a:r>
          </a:p>
          <a:p>
            <a:pPr fontAlgn="base"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Arial" pitchFamily="34" charset="0"/>
              <a:buChar char="•"/>
              <a:defRPr/>
            </a:pPr>
            <a:endParaRPr lang="ru-RU" sz="800" dirty="0" smtClean="0"/>
          </a:p>
          <a:p>
            <a:pPr fontAlgn="base"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defRPr/>
            </a:pPr>
            <a:r>
              <a:rPr lang="ru-RU" dirty="0" smtClean="0"/>
              <a:t>Получены разрешения на строительство еще трех домов.</a:t>
            </a:r>
          </a:p>
          <a:p>
            <a:pPr fontAlgn="base"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defRPr/>
            </a:pPr>
            <a:endParaRPr lang="ru-RU" dirty="0" smtClean="0"/>
          </a:p>
          <a:p>
            <a:pPr marR="0" lvl="0" fontAlgn="base">
              <a:spcAft>
                <a:spcPct val="0"/>
              </a:spcAft>
              <a:buClrTx/>
              <a:buSzTx/>
              <a:tabLst/>
            </a:pPr>
            <a:r>
              <a:rPr lang="en-US" dirty="0" smtClean="0"/>
              <a:t> </a:t>
            </a:r>
            <a:r>
              <a:rPr lang="ru-RU" b="1" dirty="0" smtClean="0">
                <a:solidFill>
                  <a:srgbClr val="002241"/>
                </a:solidFill>
              </a:rPr>
              <a:t>Линейка квартир: </a:t>
            </a:r>
          </a:p>
          <a:p>
            <a:pPr marR="0" lvl="0" fontAlgn="base">
              <a:spcAft>
                <a:spcPct val="0"/>
              </a:spcAft>
              <a:buClrTx/>
              <a:buSzTx/>
              <a:tabLst/>
            </a:pPr>
            <a:endParaRPr lang="ru-RU" sz="800" dirty="0" smtClean="0">
              <a:solidFill>
                <a:srgbClr val="002241"/>
              </a:solidFill>
            </a:endParaRPr>
          </a:p>
          <a:p>
            <a:pPr marR="0" lvl="0" fontAlgn="base"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dirty="0" smtClean="0">
                <a:solidFill>
                  <a:srgbClr val="002241"/>
                </a:solidFill>
              </a:rPr>
              <a:t> </a:t>
            </a:r>
            <a:r>
              <a:rPr lang="ru-RU" b="1" dirty="0" smtClean="0">
                <a:solidFill>
                  <a:srgbClr val="002241"/>
                </a:solidFill>
              </a:rPr>
              <a:t>1-к</a:t>
            </a:r>
            <a:r>
              <a:rPr lang="ru-RU" dirty="0" smtClean="0">
                <a:solidFill>
                  <a:srgbClr val="002241"/>
                </a:solidFill>
              </a:rPr>
              <a:t> площадь 41 кв. м.</a:t>
            </a:r>
          </a:p>
          <a:p>
            <a:pPr marR="0" lvl="0" fontAlgn="base"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dirty="0" smtClean="0">
                <a:solidFill>
                  <a:srgbClr val="002241"/>
                </a:solidFill>
              </a:rPr>
              <a:t> </a:t>
            </a:r>
            <a:r>
              <a:rPr lang="ru-RU" b="1" dirty="0" smtClean="0">
                <a:solidFill>
                  <a:srgbClr val="002241"/>
                </a:solidFill>
              </a:rPr>
              <a:t>2-к</a:t>
            </a:r>
            <a:r>
              <a:rPr lang="ru-RU" dirty="0" smtClean="0">
                <a:solidFill>
                  <a:srgbClr val="002241"/>
                </a:solidFill>
              </a:rPr>
              <a:t> площадь 54,5 – 58 кв. м. </a:t>
            </a:r>
          </a:p>
          <a:p>
            <a:pPr marR="0" lvl="0" fontAlgn="base"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dirty="0" smtClean="0">
                <a:solidFill>
                  <a:srgbClr val="002241"/>
                </a:solidFill>
              </a:rPr>
              <a:t> </a:t>
            </a:r>
            <a:r>
              <a:rPr lang="ru-RU" b="1" dirty="0" smtClean="0">
                <a:solidFill>
                  <a:srgbClr val="002241"/>
                </a:solidFill>
              </a:rPr>
              <a:t>3-к</a:t>
            </a:r>
            <a:r>
              <a:rPr lang="ru-RU" dirty="0" smtClean="0">
                <a:solidFill>
                  <a:srgbClr val="002241"/>
                </a:solidFill>
              </a:rPr>
              <a:t> площадь 78,5 и 81 кв. м.</a:t>
            </a:r>
          </a:p>
          <a:p>
            <a:pPr marR="0" lvl="0" fontAlgn="base"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dirty="0" smtClean="0">
                <a:solidFill>
                  <a:srgbClr val="002241"/>
                </a:solidFill>
              </a:rPr>
              <a:t> </a:t>
            </a:r>
            <a:r>
              <a:rPr lang="ru-RU" b="1" dirty="0" smtClean="0">
                <a:solidFill>
                  <a:srgbClr val="002241"/>
                </a:solidFill>
              </a:rPr>
              <a:t>4-к</a:t>
            </a:r>
            <a:r>
              <a:rPr lang="ru-RU" dirty="0" smtClean="0">
                <a:solidFill>
                  <a:srgbClr val="002241"/>
                </a:solidFill>
              </a:rPr>
              <a:t> площадь 112 кв. м. </a:t>
            </a:r>
          </a:p>
          <a:p>
            <a:pPr fontAlgn="base"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defRPr/>
            </a:pPr>
            <a:r>
              <a:rPr lang="en-US" dirty="0" smtClean="0"/>
              <a:t>      </a:t>
            </a:r>
            <a:endParaRPr lang="ru-RU" dirty="0" smtClean="0"/>
          </a:p>
          <a:p>
            <a:pPr fontAlgn="base"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Arial" pitchFamily="34" charset="0"/>
              <a:buChar char="•"/>
              <a:defRPr/>
            </a:pPr>
            <a:endParaRPr lang="ru-RU" dirty="0" smtClean="0"/>
          </a:p>
          <a:p>
            <a:pPr algn="r">
              <a:buClr>
                <a:srgbClr val="8FC54C"/>
              </a:buClr>
              <a:buSzPct val="130000"/>
              <a:defRPr/>
            </a:pPr>
            <a:r>
              <a:rPr lang="ru-RU" sz="1400" dirty="0" smtClean="0"/>
              <a:t> </a:t>
            </a:r>
          </a:p>
          <a:p>
            <a:pPr>
              <a:buClr>
                <a:srgbClr val="8FC54C"/>
              </a:buClr>
              <a:buSzPct val="130000"/>
              <a:defRPr/>
            </a:pPr>
            <a:endParaRPr lang="ru-RU" altLang="ru-RU" sz="1400" dirty="0" smtClean="0">
              <a:solidFill>
                <a:srgbClr val="002241"/>
              </a:solidFill>
              <a:sym typeface="Tahoma" pitchFamily="34" charset="0"/>
            </a:endParaRPr>
          </a:p>
        </p:txBody>
      </p:sp>
      <p:pic>
        <p:nvPicPr>
          <p:cNvPr id="9" name="Picture 4" descr="C:\Users\rafikova\Desktop\Dom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4057494" cy="1643074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b="19231"/>
          <a:stretch>
            <a:fillRect/>
          </a:stretch>
        </p:blipFill>
        <p:spPr bwMode="auto">
          <a:xfrm>
            <a:off x="357158" y="3071811"/>
            <a:ext cx="4143404" cy="156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358775" y="1811331"/>
            <a:ext cx="8412220" cy="814383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2400" b="1" dirty="0" smtClean="0">
                <a:solidFill>
                  <a:srgbClr val="005EA8"/>
                </a:solidFill>
                <a:latin typeface="+mn-lt"/>
                <a:ea typeface="+mn-ea"/>
                <a:cs typeface="+mn-cs"/>
              </a:rPr>
              <a:t>НО «Фонд РЖС»</a:t>
            </a:r>
            <a:br>
              <a:rPr lang="ru-RU" sz="2400" b="1" dirty="0" smtClean="0">
                <a:solidFill>
                  <a:srgbClr val="005EA8"/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005EA8"/>
                </a:solidFill>
                <a:latin typeface="+mn-lt"/>
                <a:ea typeface="+mn-ea"/>
                <a:cs typeface="+mn-cs"/>
              </a:rPr>
              <a:t>г. Новокузнецк, ул. Павловского, 11 «А», </a:t>
            </a:r>
            <a:br>
              <a:rPr lang="ru-RU" sz="2400" b="1" dirty="0" smtClean="0">
                <a:solidFill>
                  <a:srgbClr val="005EA8"/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005EA8"/>
                </a:solidFill>
                <a:latin typeface="+mn-lt"/>
                <a:ea typeface="+mn-ea"/>
                <a:cs typeface="+mn-cs"/>
              </a:rPr>
              <a:t>тел (384-3) 209-358</a:t>
            </a:r>
            <a:br>
              <a:rPr lang="ru-RU" sz="2400" b="1" dirty="0" smtClean="0">
                <a:solidFill>
                  <a:srgbClr val="005EA8"/>
                </a:solidFill>
                <a:latin typeface="+mn-lt"/>
                <a:ea typeface="+mn-ea"/>
                <a:cs typeface="+mn-cs"/>
              </a:rPr>
            </a:b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ahoma" pitchFamily="34" charset="0"/>
                <a:hlinkClick r:id="rId2"/>
              </a:rPr>
              <a:t>www.frgs-ko.ru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ahoma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ahoma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ahoma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ahoma" pitchFamily="34" charset="0"/>
              </a:rPr>
            </a:br>
            <a:r>
              <a:rPr lang="ru-RU" sz="2400" b="1" dirty="0" smtClean="0">
                <a:solidFill>
                  <a:srgbClr val="005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005EA8"/>
                </a:solidFill>
              </a:rPr>
              <a:t>АО «АИЖК Кузбасса»</a:t>
            </a:r>
            <a:br>
              <a:rPr lang="ru-RU" sz="2400" b="1" dirty="0" smtClean="0">
                <a:solidFill>
                  <a:srgbClr val="005EA8"/>
                </a:solidFill>
              </a:rPr>
            </a:br>
            <a:r>
              <a:rPr lang="ru-RU" sz="2400" b="1" dirty="0" smtClean="0">
                <a:solidFill>
                  <a:srgbClr val="005EA8"/>
                </a:solidFill>
              </a:rPr>
              <a:t>г. Новокузнецк, ул. Павловского, 11 «А», </a:t>
            </a:r>
            <a:br>
              <a:rPr lang="ru-RU" sz="2400" b="1" dirty="0" smtClean="0">
                <a:solidFill>
                  <a:srgbClr val="005EA8"/>
                </a:solidFill>
              </a:rPr>
            </a:br>
            <a:r>
              <a:rPr lang="ru-RU" sz="2400" b="1" dirty="0" smtClean="0">
                <a:solidFill>
                  <a:srgbClr val="005EA8"/>
                </a:solidFill>
              </a:rPr>
              <a:t>тел (384-3) 200-550 </a:t>
            </a:r>
            <a:br>
              <a:rPr lang="ru-RU" sz="2400" b="1" dirty="0" smtClean="0">
                <a:solidFill>
                  <a:srgbClr val="005EA8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ahoma" pitchFamily="34" charset="0"/>
                <a:hlinkClick r:id="rId2"/>
              </a:rPr>
              <a:t>www.aigk-ko.ru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ahoma" pitchFamily="34" charset="0"/>
                <a:hlinkClick r:id="rId2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ahoma" pitchFamily="34" charset="0"/>
                <a:hlinkClick r:id="rId2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ahoma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ahoma" pitchFamily="34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hml_ppt_ns2">
  <a:themeElements>
    <a:clrScheme name="АИЖК">
      <a:dk1>
        <a:srgbClr val="002440"/>
      </a:dk1>
      <a:lt1>
        <a:srgbClr val="FFFFFF"/>
      </a:lt1>
      <a:dk2>
        <a:srgbClr val="E5EDF1"/>
      </a:dk2>
      <a:lt2>
        <a:srgbClr val="FFFFFF"/>
      </a:lt2>
      <a:accent1>
        <a:srgbClr val="1570D5"/>
      </a:accent1>
      <a:accent2>
        <a:srgbClr val="7795C9"/>
      </a:accent2>
      <a:accent3>
        <a:srgbClr val="B4C3E2"/>
      </a:accent3>
      <a:accent4>
        <a:srgbClr val="EFB4A2"/>
      </a:accent4>
      <a:accent5>
        <a:srgbClr val="E1795E"/>
      </a:accent5>
      <a:accent6>
        <a:srgbClr val="C90019"/>
      </a:accent6>
      <a:hlink>
        <a:srgbClr val="002440"/>
      </a:hlink>
      <a:folHlink>
        <a:srgbClr val="002440"/>
      </a:folHlink>
    </a:clrScheme>
    <a:fontScheme name="АИЖК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smtClean="0">
            <a:solidFill>
              <a:srgbClr val="005EA8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4437</TotalTime>
  <Words>312</Words>
  <Application>Microsoft Office PowerPoint</Application>
  <PresentationFormat>Экран (4:3)</PresentationFormat>
  <Paragraphs>76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ahml_ppt_ns2</vt:lpstr>
      <vt:lpstr>CorelDRAW</vt:lpstr>
      <vt:lpstr>   Льготная ипотека АИЖК Кузбасса,  новостройки  НО «Фонд РЖС»</vt:lpstr>
      <vt:lpstr>Льготная ипотека на новостройки</vt:lpstr>
      <vt:lpstr>Льготная ипотека на новостройки  НО «Фонд РЖС» с субсидией застройщика  </vt:lpstr>
      <vt:lpstr>Семейная ипотека с господдержкой  </vt:lpstr>
      <vt:lpstr>Ипотека для медицинских работников</vt:lpstr>
      <vt:lpstr>Точечная застройка в Центральном районе Новокузнецка   </vt:lpstr>
      <vt:lpstr>Застройка мрн №7 в Новоильинском районе   </vt:lpstr>
      <vt:lpstr>        НО «Фонд РЖС» г. Новокузнецк, ул. Павловского, 11 «А»,  тел (384-3) 209-358 www.frgs-ko.ru    АО «АИЖК Кузбасса» г. Новокузнецк, ул. Павловского, 11 «А»,  тел (384-3) 200-550  www.aigk-ko.ru      </vt:lpstr>
    </vt:vector>
  </TitlesOfParts>
  <Company>AHML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погашения кредита, при ставке 10,5%, первый платеж 15 тыс. руб.</dc:title>
  <dc:creator>Светличная Алла Юрьевна</dc:creator>
  <cp:lastModifiedBy>user1</cp:lastModifiedBy>
  <cp:revision>365</cp:revision>
  <dcterms:created xsi:type="dcterms:W3CDTF">2013-05-16T07:01:48Z</dcterms:created>
  <dcterms:modified xsi:type="dcterms:W3CDTF">2020-08-19T04:29:33Z</dcterms:modified>
</cp:coreProperties>
</file>