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</p:sldIdLst>
  <p:sldSz cx="12192000" cy="6858000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91" d="100"/>
          <a:sy n="91" d="100"/>
        </p:scale>
        <p:origin x="250" y="-22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6BA981-EA72-4F34-9989-BD4B053786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7761DC3-5694-498C-B7B1-1F58B69490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6D4C492-191A-4F1C-8A27-AC6C8078E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9F5E2-4EE9-45C3-B7D6-F1EAA199F079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2CDF45C-F939-4D2E-B497-BA59288D6A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5321D7-DB41-4725-85A0-4CAD5D3C3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C86E3-5588-4402-BE22-D86E1C413F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572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0E36FB-A232-4DEE-878A-CE87B5E204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75B4681-FF0E-406E-A1A6-CD1F9FB35E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4321488-2E2B-4272-A9F0-C903ED1011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9F5E2-4EE9-45C3-B7D6-F1EAA199F079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4E05E09-E036-4B62-BCF0-0614FD017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050141C-BFB5-4065-8814-0A3C9EEE5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C86E3-5588-4402-BE22-D86E1C413F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7293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2EDA24E-C64D-466B-B941-1D31B7F692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65C6EDB-C4CB-4B70-AA9E-8DCD0A4CD8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3A878E1-5676-4E71-9ECA-26421B9493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9F5E2-4EE9-45C3-B7D6-F1EAA199F079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7A49305-E4F6-4C89-9F24-656289E3C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27A4075-0D83-4637-A254-6D5220B9E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C86E3-5588-4402-BE22-D86E1C413F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588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254FAB-0EE0-4614-B002-DC6B9EFF66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603D603-9974-4C18-BAB1-F5FA9C58CA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9191770-10C4-4A55-839D-EDF5F7233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9F5E2-4EE9-45C3-B7D6-F1EAA199F079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59D3FAE-0449-421E-B1D6-E06A58504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07F1690-7856-48B0-84F2-29C6013DA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C86E3-5588-4402-BE22-D86E1C413F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6209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34AEA9-ECA0-4836-8835-FECD196F5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EB62190-D562-4B3A-88F0-C132BAE773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2208751-D959-4321-BE15-C2DBA6143A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9F5E2-4EE9-45C3-B7D6-F1EAA199F079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EE09529-BCA6-42A4-BF4B-AFDBAC91F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247BA09-F891-4200-857E-DA7698384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C86E3-5588-4402-BE22-D86E1C413F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45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9E30B7-F4E7-4FE7-B55D-8FDA99348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168373-2607-4703-949E-B6ACFC7B6F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E15AAC2-3D7E-4F9B-BF45-D8B0CFD6DF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3A2030A-DF24-4E3C-9469-924E51453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9F5E2-4EE9-45C3-B7D6-F1EAA199F079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E926F46-DFD6-41BB-8FBF-A658764DC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951AD6E-9586-482A-8CBD-F09D6B835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C86E3-5588-4402-BE22-D86E1C413F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7020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A1B69F-4D5E-4C4A-80A9-289A7C403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A8D0611-0BD6-44E4-8C26-F91A994C8A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1785D74-0272-45AD-9471-2F28DCCFDD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9DB5CC6-9425-42B6-BB91-BBB55978A4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E9BFABE-EFF2-4376-93BE-F9E11599BF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3AB44F6-73DD-4389-AECE-4D32ED1A9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9F5E2-4EE9-45C3-B7D6-F1EAA199F079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9C0EE58-B268-4D91-814C-FFA6AC45D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B2F867B-B83A-484C-8637-AFCFBF90C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C86E3-5588-4402-BE22-D86E1C413F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6147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9D7BD5-9BA5-4CF6-B729-30138AE76F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305053F-1A12-4163-85AA-9A5159C210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9F5E2-4EE9-45C3-B7D6-F1EAA199F079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7ED92AC-6301-4585-ABD7-812155033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E192C71-9E62-4B7B-A52B-B16C0A794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C86E3-5588-4402-BE22-D86E1C413F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9241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18E4349-9680-479F-8913-049540BB5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9F5E2-4EE9-45C3-B7D6-F1EAA199F079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D6D5934-13BF-41A1-982E-CAA463463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60DC37D-A46A-44B9-B5FC-3FEFA4D9F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C86E3-5588-4402-BE22-D86E1C413F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5877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657A83-131A-4558-B64B-45836897E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1A4D4AB-AF37-42D7-9B2A-89EA8D8A72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79B65CA-99D0-4195-8520-3D83EAED87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3265D46-B30D-4213-B482-2DE758085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9F5E2-4EE9-45C3-B7D6-F1EAA199F079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4364EAC-D399-4146-8317-0D4116C72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7769FE9-68E3-4A6E-8A1F-37F175785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C86E3-5588-4402-BE22-D86E1C413F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6466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E9B8F2-3F85-46EB-8F15-9796FD6A22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73373F3-6B36-471B-9F0D-015EFADB9E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522824D-F887-41FB-BA6C-3F12C986C5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38C6FA4-1C73-463D-A697-B31E48C75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A9F5E2-4EE9-45C3-B7D6-F1EAA199F079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40345CC-5456-4CC0-854B-4E875FA72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1EFFA03-67FD-4F5B-9C66-A62FF8CC3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C86E3-5588-4402-BE22-D86E1C413F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794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03FED3-BEAA-4064-B998-AADD83D1F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F34F9E2-4D99-4385-B3EF-822FAE3AE4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D235D67-B706-448B-A868-B7485F9623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A9F5E2-4EE9-45C3-B7D6-F1EAA199F079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7CCBDDB-CCD5-4C2D-9F88-CFD53374FF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49E7F9-76A2-44B1-B16C-A90062AB51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7C86E3-5588-4402-BE22-D86E1C413F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7175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8B2C8F6B-0441-41D1-80DA-EED71B6E1A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290" y="38992"/>
            <a:ext cx="1342746" cy="837985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C7A8B8F-1071-47EC-8F81-F6B48063D15C}"/>
              </a:ext>
            </a:extLst>
          </p:cNvPr>
          <p:cNvSpPr/>
          <p:nvPr/>
        </p:nvSpPr>
        <p:spPr>
          <a:xfrm>
            <a:off x="403145" y="832529"/>
            <a:ext cx="3920266" cy="57653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1300" b="1" u="sng" dirty="0">
                <a:solidFill>
                  <a:schemeClr val="accent6">
                    <a:lumMod val="75000"/>
                  </a:schemeClr>
                </a:solidFill>
              </a:rPr>
              <a:t>ИПОТЕКА С ГОСПОДДЕРЖКОЙ</a:t>
            </a:r>
          </a:p>
          <a:p>
            <a:pPr algn="r"/>
            <a:r>
              <a:rPr lang="ru-RU" sz="1300" b="1" u="sng" dirty="0">
                <a:solidFill>
                  <a:schemeClr val="accent6">
                    <a:lumMod val="75000"/>
                  </a:schemeClr>
                </a:solidFill>
              </a:rPr>
              <a:t>ПОСТАНОВЛЕНИЕ ПРАВИТЕЛЬСТВА РОССИЙСКОЙ ФЕДЕРАЦИИ ОТ 28.03.2019 № 339  </a:t>
            </a:r>
          </a:p>
          <a:p>
            <a:pPr algn="r"/>
            <a:endParaRPr lang="en-US" sz="1300" dirty="0">
              <a:solidFill>
                <a:schemeClr val="tx1"/>
              </a:solidFill>
            </a:endParaRPr>
          </a:p>
          <a:p>
            <a:pPr algn="r"/>
            <a:r>
              <a:rPr lang="ru-RU" sz="1300" dirty="0">
                <a:solidFill>
                  <a:schemeClr val="tx1"/>
                </a:solidFill>
              </a:rPr>
              <a:t>С апреля 2019 года ставка в размере </a:t>
            </a:r>
            <a:r>
              <a:rPr lang="ru-RU" sz="1300" b="1" dirty="0">
                <a:solidFill>
                  <a:schemeClr val="accent6">
                    <a:lumMod val="75000"/>
                  </a:schemeClr>
                </a:solidFill>
              </a:rPr>
              <a:t>6% годовых </a:t>
            </a:r>
            <a:r>
              <a:rPr lang="ru-RU" sz="1300" dirty="0">
                <a:solidFill>
                  <a:schemeClr val="tx1"/>
                </a:solidFill>
              </a:rPr>
              <a:t>действует в течение всего срока ипотеки </a:t>
            </a:r>
            <a:r>
              <a:rPr lang="ru-RU" sz="1300" b="1" dirty="0">
                <a:solidFill>
                  <a:schemeClr val="accent6">
                    <a:lumMod val="75000"/>
                  </a:schemeClr>
                </a:solidFill>
              </a:rPr>
              <a:t>для семей с двумя и более детьми</a:t>
            </a:r>
            <a:r>
              <a:rPr lang="ru-RU" sz="1300" dirty="0">
                <a:solidFill>
                  <a:schemeClr val="tx1"/>
                </a:solidFill>
              </a:rPr>
              <a:t>, при условии, что </a:t>
            </a:r>
            <a:r>
              <a:rPr lang="ru-RU" sz="1300" b="1" dirty="0">
                <a:solidFill>
                  <a:schemeClr val="accent6">
                    <a:lumMod val="75000"/>
                  </a:schemeClr>
                </a:solidFill>
              </a:rPr>
              <a:t>второй и последующий ребенок родился, начиная </a:t>
            </a:r>
          </a:p>
          <a:p>
            <a:pPr algn="r"/>
            <a:r>
              <a:rPr lang="ru-RU" sz="1300" b="1" dirty="0">
                <a:solidFill>
                  <a:schemeClr val="accent6">
                    <a:lumMod val="75000"/>
                  </a:schemeClr>
                </a:solidFill>
              </a:rPr>
              <a:t>с 1 января 2018 года и не позднее 31 декабря 2022 года.</a:t>
            </a:r>
          </a:p>
          <a:p>
            <a:pPr algn="r"/>
            <a:endParaRPr lang="ru-RU" sz="1300" dirty="0">
              <a:solidFill>
                <a:schemeClr val="bg2">
                  <a:lumMod val="50000"/>
                </a:schemeClr>
              </a:solidFill>
            </a:endParaRPr>
          </a:p>
          <a:p>
            <a:pPr algn="ctr"/>
            <a:r>
              <a:rPr lang="ru-RU" sz="1300" b="1" u="sng" dirty="0">
                <a:solidFill>
                  <a:schemeClr val="accent6">
                    <a:lumMod val="75000"/>
                  </a:schemeClr>
                </a:solidFill>
              </a:rPr>
              <a:t>ЦЕЛИ КРЕДИТА</a:t>
            </a:r>
          </a:p>
          <a:p>
            <a:pPr algn="r"/>
            <a:endParaRPr lang="ru-RU" sz="1300" b="1" dirty="0">
              <a:solidFill>
                <a:schemeClr val="accent6">
                  <a:lumMod val="75000"/>
                </a:schemeClr>
              </a:solidFill>
            </a:endParaRPr>
          </a:p>
          <a:p>
            <a:pPr marL="171450" indent="-171450" algn="r">
              <a:buFont typeface="Wingdings" panose="05000000000000000000" pitchFamily="2" charset="2"/>
              <a:buChar char="ü"/>
            </a:pPr>
            <a:r>
              <a:rPr lang="ru-RU" sz="13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sz="1300" b="1" dirty="0">
                <a:solidFill>
                  <a:schemeClr val="accent6">
                    <a:lumMod val="75000"/>
                  </a:schemeClr>
                </a:solidFill>
              </a:rPr>
              <a:t>приобретения готового жилья/жилого помещения </a:t>
            </a:r>
            <a:r>
              <a:rPr lang="ru-RU" sz="1300" dirty="0">
                <a:solidFill>
                  <a:schemeClr val="tx1"/>
                </a:solidFill>
              </a:rPr>
              <a:t>с земельным участком на </a:t>
            </a:r>
            <a:r>
              <a:rPr lang="ru-RU" sz="1300" b="1" dirty="0">
                <a:solidFill>
                  <a:schemeClr val="accent6">
                    <a:lumMod val="75000"/>
                  </a:schemeClr>
                </a:solidFill>
              </a:rPr>
              <a:t>первичном рынке </a:t>
            </a:r>
            <a:r>
              <a:rPr lang="ru-RU" sz="1300" dirty="0">
                <a:solidFill>
                  <a:schemeClr val="tx1"/>
                </a:solidFill>
              </a:rPr>
              <a:t>у юридического лица по </a:t>
            </a:r>
            <a:r>
              <a:rPr lang="ru-RU" sz="1300" b="1" dirty="0">
                <a:solidFill>
                  <a:schemeClr val="accent6">
                    <a:lumMod val="75000"/>
                  </a:schemeClr>
                </a:solidFill>
              </a:rPr>
              <a:t>договору купли-продажи или договору участия в долевом строительстве</a:t>
            </a:r>
            <a:r>
              <a:rPr lang="ru-RU" sz="1300" dirty="0">
                <a:solidFill>
                  <a:schemeClr val="tx1"/>
                </a:solidFill>
              </a:rPr>
              <a:t>; </a:t>
            </a:r>
          </a:p>
          <a:p>
            <a:pPr marL="171450" indent="-171450" algn="r">
              <a:buFont typeface="Wingdings" panose="05000000000000000000" pitchFamily="2" charset="2"/>
              <a:buChar char="ü"/>
            </a:pPr>
            <a:r>
              <a:rPr lang="ru-RU" sz="1300" dirty="0">
                <a:solidFill>
                  <a:schemeClr val="tx1"/>
                </a:solidFill>
              </a:rPr>
              <a:t>на погашение ранее выданных кредитов (независимо от даты выдачи) на цели, указанные выше. В этом случае заключается дополнительное соглашение о рефинансировании, без оформления нового договора.</a:t>
            </a:r>
          </a:p>
          <a:p>
            <a:pPr algn="r"/>
            <a:r>
              <a:rPr lang="ru-RU" sz="1300" dirty="0">
                <a:solidFill>
                  <a:schemeClr val="tx1"/>
                </a:solidFill>
              </a:rPr>
              <a:t>Получить такой кредит можно</a:t>
            </a:r>
            <a:r>
              <a:rPr lang="en-US" sz="1300" dirty="0">
                <a:solidFill>
                  <a:schemeClr val="tx1"/>
                </a:solidFill>
              </a:rPr>
              <a:t> </a:t>
            </a:r>
            <a:r>
              <a:rPr lang="ru-RU" sz="1300" dirty="0">
                <a:solidFill>
                  <a:schemeClr val="tx1"/>
                </a:solidFill>
              </a:rPr>
              <a:t>как в банках, работающих по программе с господдержкой, так и в АИЖК Кемеровской области. </a:t>
            </a:r>
          </a:p>
          <a:p>
            <a:pPr algn="r"/>
            <a:r>
              <a:rPr lang="ru-RU" sz="1300" b="1" dirty="0">
                <a:solidFill>
                  <a:srgbClr val="C00000"/>
                </a:solidFill>
              </a:rPr>
              <a:t>На вторичное жилье данная программа не распространяется</a:t>
            </a:r>
            <a:r>
              <a:rPr lang="ru-RU" sz="1200" b="1" dirty="0">
                <a:solidFill>
                  <a:srgbClr val="C00000"/>
                </a:solidFill>
              </a:rPr>
              <a:t>. </a:t>
            </a:r>
          </a:p>
        </p:txBody>
      </p:sp>
      <p:sp>
        <p:nvSpPr>
          <p:cNvPr id="11" name="Стрелка: вправо 10">
            <a:extLst>
              <a:ext uri="{FF2B5EF4-FFF2-40B4-BE49-F238E27FC236}">
                <a16:creationId xmlns:a16="http://schemas.microsoft.com/office/drawing/2014/main" id="{1CC15F47-9375-451D-AA76-03CDE07678EA}"/>
              </a:ext>
            </a:extLst>
          </p:cNvPr>
          <p:cNvSpPr/>
          <p:nvPr/>
        </p:nvSpPr>
        <p:spPr>
          <a:xfrm>
            <a:off x="40281" y="2695150"/>
            <a:ext cx="1378651" cy="1074062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dirty="0"/>
              <a:t>СЕМЕЙНАЯ ИПОТЕКА </a:t>
            </a:r>
          </a:p>
          <a:p>
            <a:pPr algn="ctr"/>
            <a:r>
              <a:rPr lang="ru-RU" sz="1100" b="1" dirty="0"/>
              <a:t>6 % ГОДОВЫХ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6601045-F34B-472E-8650-A169892D988D}"/>
              </a:ext>
            </a:extLst>
          </p:cNvPr>
          <p:cNvSpPr/>
          <p:nvPr/>
        </p:nvSpPr>
        <p:spPr>
          <a:xfrm>
            <a:off x="2507963" y="53243"/>
            <a:ext cx="7477125" cy="64888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</a:rPr>
              <a:t>ЧТО НУЖНО ЗНАТЬ ПРО ГОСУДАРСТВЕННУЮ ПОДДЕРЖКУ СЕМЕЙ С ДЕТЬМИ ДЛЯ УЛУЧШЕНИЯ ЖИЛИЩНЫХ УСЛОВИЙ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ABC90177-580C-4262-879E-5A45341A8FDF}"/>
              </a:ext>
            </a:extLst>
          </p:cNvPr>
          <p:cNvSpPr/>
          <p:nvPr/>
        </p:nvSpPr>
        <p:spPr>
          <a:xfrm>
            <a:off x="8717720" y="840768"/>
            <a:ext cx="3393181" cy="563581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sz="1300" b="1" u="sng" dirty="0">
              <a:solidFill>
                <a:schemeClr val="accent6">
                  <a:lumMod val="75000"/>
                </a:schemeClr>
              </a:solidFill>
            </a:endParaRPr>
          </a:p>
          <a:p>
            <a:pPr algn="r"/>
            <a:endParaRPr lang="ru-RU" sz="1300" b="1" u="sng" dirty="0">
              <a:solidFill>
                <a:schemeClr val="accent6">
                  <a:lumMod val="75000"/>
                </a:schemeClr>
              </a:solidFill>
            </a:endParaRPr>
          </a:p>
          <a:p>
            <a:pPr algn="r"/>
            <a:endParaRPr lang="ru-RU" sz="1300" b="1" u="sng" dirty="0">
              <a:solidFill>
                <a:schemeClr val="accent6">
                  <a:lumMod val="75000"/>
                </a:schemeClr>
              </a:solidFill>
            </a:endParaRPr>
          </a:p>
          <a:p>
            <a:pPr algn="r"/>
            <a:r>
              <a:rPr lang="ru-RU" sz="1300" b="1" u="sng" dirty="0">
                <a:solidFill>
                  <a:schemeClr val="accent6">
                    <a:lumMod val="75000"/>
                  </a:schemeClr>
                </a:solidFill>
              </a:rPr>
              <a:t>450 ТЫС. РУБЛЕЙ МНОГОДЕТНЫМ РОДИТЕЛЯМ</a:t>
            </a:r>
          </a:p>
          <a:p>
            <a:pPr algn="r"/>
            <a:r>
              <a:rPr lang="ru-RU" sz="1300" b="1" u="sng" dirty="0">
                <a:solidFill>
                  <a:schemeClr val="accent6">
                    <a:lumMod val="75000"/>
                  </a:schemeClr>
                </a:solidFill>
              </a:rPr>
              <a:t>ФЕДЕРАЛЬНЫЙ ЗАКОН ОТ 03.07.2019 </a:t>
            </a:r>
          </a:p>
          <a:p>
            <a:pPr algn="r"/>
            <a:r>
              <a:rPr lang="ru-RU" sz="1300" b="1" u="sng" dirty="0">
                <a:solidFill>
                  <a:schemeClr val="accent6">
                    <a:lumMod val="75000"/>
                  </a:schemeClr>
                </a:solidFill>
              </a:rPr>
              <a:t>№ 157-ФЗ</a:t>
            </a:r>
          </a:p>
          <a:p>
            <a:pPr algn="r"/>
            <a:r>
              <a:rPr lang="ru-RU" sz="1100" b="1" u="sng" dirty="0">
                <a:solidFill>
                  <a:schemeClr val="accent6">
                    <a:lumMod val="75000"/>
                  </a:schemeClr>
                </a:solidFill>
              </a:rPr>
              <a:t>Постановление Правительства РФ от 07.09.2019 № 1170 </a:t>
            </a:r>
          </a:p>
          <a:p>
            <a:pPr algn="r"/>
            <a:r>
              <a:rPr lang="ru-RU" sz="1100" dirty="0">
                <a:solidFill>
                  <a:schemeClr val="tx1"/>
                </a:solidFill>
              </a:rPr>
              <a:t>С 25 сентября 2019 года мать или отец, у которых </a:t>
            </a:r>
          </a:p>
          <a:p>
            <a:pPr algn="r"/>
            <a:r>
              <a:rPr lang="ru-RU" sz="1100" b="1" dirty="0">
                <a:solidFill>
                  <a:schemeClr val="accent6">
                    <a:lumMod val="75000"/>
                  </a:schemeClr>
                </a:solidFill>
              </a:rPr>
              <a:t>с 1 января 2019 года по 31 декабря 2022 года родятся третий и последующие дети </a:t>
            </a:r>
            <a:r>
              <a:rPr lang="ru-RU" sz="1100" dirty="0">
                <a:solidFill>
                  <a:schemeClr val="tx1"/>
                </a:solidFill>
              </a:rPr>
              <a:t>и, которые являются заемщиками по ипотечному кредиту, имеют право на меру государственной поддержки в виде получения </a:t>
            </a:r>
            <a:r>
              <a:rPr lang="ru-RU" sz="1100" b="1" dirty="0">
                <a:solidFill>
                  <a:schemeClr val="accent6">
                    <a:lumMod val="75000"/>
                  </a:schemeClr>
                </a:solidFill>
              </a:rPr>
              <a:t>450 тыс. руб</a:t>
            </a:r>
            <a:r>
              <a:rPr lang="ru-RU" sz="1100" dirty="0">
                <a:solidFill>
                  <a:schemeClr val="tx1"/>
                </a:solidFill>
              </a:rPr>
              <a:t>. из федерального бюджета </a:t>
            </a:r>
            <a:r>
              <a:rPr lang="ru-RU" sz="1100" b="1" dirty="0">
                <a:solidFill>
                  <a:schemeClr val="accent6">
                    <a:lumMod val="75000"/>
                  </a:schemeClr>
                </a:solidFill>
              </a:rPr>
              <a:t>в счет погашения ипотечного кредита</a:t>
            </a:r>
            <a:r>
              <a:rPr lang="ru-RU" sz="1100" dirty="0">
                <a:solidFill>
                  <a:schemeClr val="tx1"/>
                </a:solidFill>
              </a:rPr>
              <a:t>.</a:t>
            </a:r>
          </a:p>
          <a:p>
            <a:pPr algn="r">
              <a:buClr>
                <a:schemeClr val="accent6"/>
              </a:buClr>
            </a:pPr>
            <a:r>
              <a:rPr lang="ru-RU" sz="1100" dirty="0">
                <a:solidFill>
                  <a:srgbClr val="2F444E"/>
                </a:solidFill>
                <a:cs typeface="Tahoma" pitchFamily="34" charset="0"/>
              </a:rPr>
              <a:t>Средства предоставляются </a:t>
            </a:r>
            <a:r>
              <a:rPr lang="ru-RU" sz="1100" b="1" dirty="0">
                <a:solidFill>
                  <a:srgbClr val="2F444E"/>
                </a:solidFill>
                <a:cs typeface="Tahoma" pitchFamily="34" charset="0"/>
              </a:rPr>
              <a:t>однократно</a:t>
            </a:r>
          </a:p>
          <a:p>
            <a:pPr algn="r">
              <a:buClr>
                <a:schemeClr val="accent6"/>
              </a:buClr>
            </a:pPr>
            <a:r>
              <a:rPr lang="ru-RU" sz="1100" dirty="0">
                <a:solidFill>
                  <a:srgbClr val="2F444E"/>
                </a:solidFill>
                <a:cs typeface="Tahoma" pitchFamily="34" charset="0"/>
              </a:rPr>
              <a:t>в отношении только </a:t>
            </a:r>
            <a:r>
              <a:rPr lang="ru-RU" sz="1100" b="1" dirty="0">
                <a:solidFill>
                  <a:srgbClr val="2F444E"/>
                </a:solidFill>
                <a:cs typeface="Tahoma" pitchFamily="34" charset="0"/>
              </a:rPr>
              <a:t>одного ипотечного кредита</a:t>
            </a:r>
            <a:endParaRPr lang="ru-RU" sz="1100" dirty="0">
              <a:solidFill>
                <a:srgbClr val="2F444E"/>
              </a:solidFill>
              <a:cs typeface="Tahoma" pitchFamily="34" charset="0"/>
            </a:endParaRPr>
          </a:p>
          <a:p>
            <a:pPr algn="r"/>
            <a:endParaRPr lang="ru-RU" sz="11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r"/>
            <a:r>
              <a:rPr lang="ru-RU" sz="1100" b="1" dirty="0">
                <a:solidFill>
                  <a:schemeClr val="accent6">
                    <a:lumMod val="75000"/>
                  </a:schemeClr>
                </a:solidFill>
              </a:rPr>
              <a:t>Кредитный договор должен быть заключен </a:t>
            </a:r>
          </a:p>
          <a:p>
            <a:pPr algn="r"/>
            <a:r>
              <a:rPr lang="ru-RU" sz="1100" b="1" dirty="0">
                <a:solidFill>
                  <a:schemeClr val="accent6">
                    <a:lumMod val="75000"/>
                  </a:schemeClr>
                </a:solidFill>
              </a:rPr>
              <a:t>до 1 июля 2023 года </a:t>
            </a:r>
            <a:r>
              <a:rPr lang="ru-RU" sz="1100" dirty="0">
                <a:solidFill>
                  <a:schemeClr val="tx1"/>
                </a:solidFill>
              </a:rPr>
              <a:t>(можно купить квартиру в новостройке, на вторичном рынке, объект ИЖС, земельный участок для ИЖС);</a:t>
            </a:r>
          </a:p>
          <a:p>
            <a:pPr algn="r"/>
            <a:endParaRPr lang="ru-RU" sz="1100" b="1" u="sng" dirty="0">
              <a:solidFill>
                <a:schemeClr val="accent6">
                  <a:lumMod val="75000"/>
                </a:schemeClr>
              </a:solidFill>
            </a:endParaRPr>
          </a:p>
          <a:p>
            <a:pPr algn="r"/>
            <a:r>
              <a:rPr lang="ru-RU" sz="1200" b="1" u="sng" dirty="0">
                <a:solidFill>
                  <a:schemeClr val="accent6">
                    <a:lumMod val="75000"/>
                  </a:schemeClr>
                </a:solidFill>
              </a:rPr>
              <a:t>КАК ПОЛУЧИТЬ ВЫПЛАТУ</a:t>
            </a:r>
          </a:p>
          <a:p>
            <a:pPr marL="171450" indent="-171450" algn="r">
              <a:buFont typeface="Wingdings" panose="05000000000000000000" pitchFamily="2" charset="2"/>
              <a:buChar char="v"/>
            </a:pPr>
            <a:r>
              <a:rPr lang="ru-RU" sz="1100" dirty="0">
                <a:solidFill>
                  <a:schemeClr val="tx1"/>
                </a:solidFill>
              </a:rPr>
              <a:t>необходимо будет обращаться </a:t>
            </a:r>
            <a:r>
              <a:rPr lang="ru-RU" sz="1100" b="1" dirty="0">
                <a:solidFill>
                  <a:schemeClr val="tx1"/>
                </a:solidFill>
              </a:rPr>
              <a:t>к своему банку-кредитору </a:t>
            </a:r>
            <a:r>
              <a:rPr lang="ru-RU" sz="1100" dirty="0">
                <a:solidFill>
                  <a:schemeClr val="tx1"/>
                </a:solidFill>
              </a:rPr>
              <a:t>с заявлением и необходимыми документами;</a:t>
            </a:r>
          </a:p>
          <a:p>
            <a:pPr marL="171450" indent="-171450" algn="r">
              <a:buFont typeface="Wingdings" panose="05000000000000000000" pitchFamily="2" charset="2"/>
              <a:buChar char="v"/>
            </a:pPr>
            <a:r>
              <a:rPr lang="ru-RU" sz="1100" dirty="0">
                <a:solidFill>
                  <a:schemeClr val="tx1"/>
                </a:solidFill>
              </a:rPr>
              <a:t>банк направит документы и заявление в </a:t>
            </a:r>
          </a:p>
          <a:p>
            <a:pPr algn="r"/>
            <a:r>
              <a:rPr lang="ru-RU" sz="1100" dirty="0">
                <a:solidFill>
                  <a:schemeClr val="tx1"/>
                </a:solidFill>
              </a:rPr>
              <a:t>АО «ДОМ.РФ», где проведут проверку на соответствие требованиям программы;</a:t>
            </a:r>
          </a:p>
          <a:p>
            <a:pPr marL="171450" indent="-171450" algn="r">
              <a:buFont typeface="Wingdings" panose="05000000000000000000" pitchFamily="2" charset="2"/>
              <a:buChar char="v"/>
            </a:pPr>
            <a:r>
              <a:rPr lang="ru-RU" sz="1100" dirty="0">
                <a:solidFill>
                  <a:schemeClr val="tx1"/>
                </a:solidFill>
              </a:rPr>
              <a:t>при положительном рассмотрении заявления,</a:t>
            </a:r>
          </a:p>
          <a:p>
            <a:pPr algn="r"/>
            <a:r>
              <a:rPr lang="ru-RU" sz="1100" dirty="0">
                <a:solidFill>
                  <a:schemeClr val="tx1"/>
                </a:solidFill>
              </a:rPr>
              <a:t> АО «ДОМ.РФ» осуществит перевод 450 тыс. руб. на банковский счет кредитора с целью полного или частичного погашения ипотечного кредита.</a:t>
            </a:r>
          </a:p>
          <a:p>
            <a:pPr algn="r"/>
            <a:r>
              <a:rPr lang="ru-RU" sz="1100" b="1" dirty="0">
                <a:solidFill>
                  <a:srgbClr val="C00000"/>
                </a:solidFill>
              </a:rPr>
              <a:t>Мера государственной поддержки будет запущена «задним числом» с 1 января 2019 г.</a:t>
            </a:r>
          </a:p>
          <a:p>
            <a:pPr algn="r"/>
            <a:endParaRPr lang="ru-RU" sz="1100" b="1" dirty="0">
              <a:solidFill>
                <a:srgbClr val="FF0000"/>
              </a:solidFill>
            </a:endParaRPr>
          </a:p>
          <a:p>
            <a:pPr algn="r"/>
            <a:endParaRPr lang="ru-RU" sz="11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r"/>
            <a:endParaRPr lang="ru-RU" sz="11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3" name="Стрелка: вправо 12">
            <a:extLst>
              <a:ext uri="{FF2B5EF4-FFF2-40B4-BE49-F238E27FC236}">
                <a16:creationId xmlns:a16="http://schemas.microsoft.com/office/drawing/2014/main" id="{77DF7E81-37E8-4C51-923B-231C29A91F8D}"/>
              </a:ext>
            </a:extLst>
          </p:cNvPr>
          <p:cNvSpPr/>
          <p:nvPr/>
        </p:nvSpPr>
        <p:spPr>
          <a:xfrm>
            <a:off x="8607104" y="4141175"/>
            <a:ext cx="1377984" cy="609715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/>
              <a:t>450 ТЫС. РУБЛЕЙ МНОГОДЕТНЫМ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E0E2570-ADC3-4D83-BBC9-B4A49951B4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21748" y="5317"/>
            <a:ext cx="689153" cy="779212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FC068C8-0C4A-4987-B38F-1ED57456EE42}"/>
              </a:ext>
            </a:extLst>
          </p:cNvPr>
          <p:cNvSpPr/>
          <p:nvPr/>
        </p:nvSpPr>
        <p:spPr>
          <a:xfrm>
            <a:off x="4538443" y="832528"/>
            <a:ext cx="4068661" cy="564405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tx1"/>
              </a:solidFill>
            </a:endParaRPr>
          </a:p>
          <a:p>
            <a:pPr algn="r"/>
            <a:endParaRPr lang="ru-RU" sz="13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r"/>
            <a:endParaRPr lang="ru-RU" sz="13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r"/>
            <a:endParaRPr lang="ru-RU" sz="13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r"/>
            <a:endParaRPr lang="ru-RU" sz="13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r"/>
            <a:endParaRPr lang="ru-RU" sz="13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r"/>
            <a:endParaRPr lang="ru-RU" sz="13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r"/>
            <a:endParaRPr lang="ru-RU" sz="13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r"/>
            <a:endParaRPr lang="ru-RU" sz="1300" b="1" u="sng" dirty="0">
              <a:solidFill>
                <a:schemeClr val="accent6">
                  <a:lumMod val="75000"/>
                </a:schemeClr>
              </a:solidFill>
            </a:endParaRPr>
          </a:p>
          <a:p>
            <a:pPr algn="r"/>
            <a:r>
              <a:rPr lang="ru-RU" sz="1300" b="1" u="sng" dirty="0">
                <a:solidFill>
                  <a:schemeClr val="accent6">
                    <a:lumMod val="75000"/>
                  </a:schemeClr>
                </a:solidFill>
              </a:rPr>
              <a:t>ИПОТЕЧНЫЕ КАНИКУЛЫ</a:t>
            </a:r>
          </a:p>
          <a:p>
            <a:pPr algn="r"/>
            <a:r>
              <a:rPr lang="ru-RU" sz="1300" b="1" u="sng" dirty="0">
                <a:solidFill>
                  <a:schemeClr val="accent6">
                    <a:lumMod val="75000"/>
                  </a:schemeClr>
                </a:solidFill>
              </a:rPr>
              <a:t>ФЕДЕРАЛЬНЫЙ ЗАКОН ОТ 01.05.2019 № 76-ФЗ</a:t>
            </a:r>
            <a:r>
              <a:rPr lang="en-US" sz="1300" b="1" u="sng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1000" dirty="0">
                <a:solidFill>
                  <a:schemeClr val="tx1"/>
                </a:solidFill>
              </a:rPr>
              <a:t>предусматривает:</a:t>
            </a:r>
          </a:p>
          <a:p>
            <a:pPr marL="171450" indent="-171450" algn="r">
              <a:buFont typeface="Wingdings" pitchFamily="2" charset="2"/>
              <a:buChar char="Ø"/>
            </a:pPr>
            <a:r>
              <a:rPr lang="ru-RU" sz="1000" dirty="0">
                <a:solidFill>
                  <a:schemeClr val="tx1"/>
                </a:solidFill>
              </a:rPr>
              <a:t> получение отсрочки платежа (на срок не более 6 месяцев);</a:t>
            </a:r>
          </a:p>
          <a:p>
            <a:pPr marL="171450" indent="-171450" algn="r">
              <a:buFont typeface="Wingdings" pitchFamily="2" charset="2"/>
              <a:buChar char="Ø"/>
            </a:pPr>
            <a:r>
              <a:rPr lang="ru-RU" sz="1000" dirty="0">
                <a:solidFill>
                  <a:schemeClr val="tx1"/>
                </a:solidFill>
              </a:rPr>
              <a:t> уменьшение размера платежа.</a:t>
            </a:r>
          </a:p>
          <a:p>
            <a:pPr algn="r"/>
            <a:r>
              <a:rPr lang="ru-RU" sz="1200" b="1" u="sng" dirty="0">
                <a:solidFill>
                  <a:schemeClr val="accent6">
                    <a:lumMod val="75000"/>
                  </a:schemeClr>
                </a:solidFill>
              </a:rPr>
              <a:t>ПРИ ЭТОМ ДОЛЖНЫ БЫТЬ СОБЛЮДЕНЫ СЛЕДУЮЩИЕ УСЛОВИЯ:</a:t>
            </a:r>
          </a:p>
          <a:p>
            <a:pPr marL="171450" indent="-171450" algn="r">
              <a:buFont typeface="Wingdings" panose="05000000000000000000" pitchFamily="2" charset="2"/>
              <a:buChar char="ü"/>
            </a:pPr>
            <a:r>
              <a:rPr lang="ru-RU" sz="1050" dirty="0">
                <a:solidFill>
                  <a:schemeClr val="tx1"/>
                </a:solidFill>
              </a:rPr>
              <a:t>размер кредита не должен превышать максимального размера займа, установленного Правительством РФ (15 млн. рублей);</a:t>
            </a:r>
            <a:endParaRPr lang="en-US" sz="1050" dirty="0">
              <a:solidFill>
                <a:schemeClr val="tx1"/>
              </a:solidFill>
            </a:endParaRPr>
          </a:p>
          <a:p>
            <a:pPr marL="171450" indent="-171450" algn="r">
              <a:buFont typeface="Wingdings" panose="05000000000000000000" pitchFamily="2" charset="2"/>
              <a:buChar char="ü"/>
            </a:pPr>
            <a:r>
              <a:rPr lang="ru-RU" sz="1050" dirty="0">
                <a:solidFill>
                  <a:schemeClr val="tx1"/>
                </a:solidFill>
              </a:rPr>
              <a:t>условия кредитного договора ранее не должны были изменяться;</a:t>
            </a:r>
            <a:endParaRPr lang="en-US" sz="1050" dirty="0">
              <a:solidFill>
                <a:schemeClr val="tx1"/>
              </a:solidFill>
            </a:endParaRPr>
          </a:p>
          <a:p>
            <a:pPr marL="171450" indent="-171450" algn="r">
              <a:buFont typeface="Wingdings" panose="05000000000000000000" pitchFamily="2" charset="2"/>
              <a:buChar char="ü"/>
            </a:pPr>
            <a:r>
              <a:rPr lang="ru-RU" sz="1050" dirty="0">
                <a:solidFill>
                  <a:schemeClr val="tx1"/>
                </a:solidFill>
              </a:rPr>
              <a:t>предметом ипотеки является жилое помещение, являющееся единственным пригодным для проживания заемщика;</a:t>
            </a:r>
          </a:p>
          <a:p>
            <a:pPr marL="171450" indent="-171450" algn="r">
              <a:buFont typeface="Wingdings" panose="05000000000000000000" pitchFamily="2" charset="2"/>
              <a:buChar char="ü"/>
            </a:pPr>
            <a:r>
              <a:rPr lang="ru-RU" sz="1050" dirty="0">
                <a:solidFill>
                  <a:schemeClr val="tx1"/>
                </a:solidFill>
              </a:rPr>
              <a:t>заемщик находится в трудной жизненной ситуации</a:t>
            </a:r>
            <a:r>
              <a:rPr lang="ru-RU" sz="900" dirty="0">
                <a:solidFill>
                  <a:schemeClr val="tx1"/>
                </a:solidFill>
              </a:rPr>
              <a:t>.</a:t>
            </a:r>
          </a:p>
          <a:p>
            <a:pPr algn="r"/>
            <a:r>
              <a:rPr lang="ru-RU" sz="9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1200" b="1" u="sng" dirty="0">
                <a:solidFill>
                  <a:schemeClr val="accent6">
                    <a:lumMod val="75000"/>
                  </a:schemeClr>
                </a:solidFill>
              </a:rPr>
              <a:t>ПОД ТРУДНОЙ ЖИЗНЕННОЙ СИТУАЦИЕЙ ЗАКОН ПОДРАЗУМЕВАЕТ ЛЮБОЕ ИЗ СЛЕДУЮЩИХ ОБСТОЯТЕЛЬСТВ:</a:t>
            </a:r>
          </a:p>
          <a:p>
            <a:pPr marL="171450" indent="-171450" algn="r">
              <a:buFont typeface="Wingdings" panose="05000000000000000000" pitchFamily="2" charset="2"/>
              <a:buChar char="v"/>
            </a:pPr>
            <a:r>
              <a:rPr lang="ru-RU" sz="1050" dirty="0">
                <a:solidFill>
                  <a:schemeClr val="tx1"/>
                </a:solidFill>
              </a:rPr>
              <a:t>регистрация заемщика в качестве безработного;</a:t>
            </a:r>
          </a:p>
          <a:p>
            <a:pPr marL="171450" indent="-171450" algn="r">
              <a:buFont typeface="Wingdings" panose="05000000000000000000" pitchFamily="2" charset="2"/>
              <a:buChar char="v"/>
            </a:pPr>
            <a:r>
              <a:rPr lang="ru-RU" sz="1050" dirty="0">
                <a:solidFill>
                  <a:schemeClr val="tx1"/>
                </a:solidFill>
              </a:rPr>
              <a:t>признание заемщика инвалидом I или II группы;</a:t>
            </a:r>
          </a:p>
          <a:p>
            <a:pPr marL="171450" indent="-171450" algn="r">
              <a:buFont typeface="Wingdings" panose="05000000000000000000" pitchFamily="2" charset="2"/>
              <a:buChar char="v"/>
            </a:pPr>
            <a:r>
              <a:rPr lang="ru-RU" sz="1050" dirty="0">
                <a:solidFill>
                  <a:schemeClr val="tx1"/>
                </a:solidFill>
              </a:rPr>
              <a:t> временная нетрудоспособность сроком более 2-х месяцев подряд;</a:t>
            </a:r>
          </a:p>
          <a:p>
            <a:pPr marL="171450" indent="-171450" algn="r">
              <a:buFont typeface="Wingdings" panose="05000000000000000000" pitchFamily="2" charset="2"/>
              <a:buChar char="v"/>
            </a:pPr>
            <a:r>
              <a:rPr lang="ru-RU" sz="1050" dirty="0">
                <a:solidFill>
                  <a:schemeClr val="tx1"/>
                </a:solidFill>
              </a:rPr>
              <a:t>снижение среднемесячного дохода более чем на 30 %,</a:t>
            </a:r>
          </a:p>
          <a:p>
            <a:pPr marL="171450" indent="-171450" algn="r">
              <a:buFont typeface="Wingdings" panose="05000000000000000000" pitchFamily="2" charset="2"/>
              <a:buChar char="v"/>
            </a:pPr>
            <a:r>
              <a:rPr lang="ru-RU" sz="1050" dirty="0">
                <a:solidFill>
                  <a:schemeClr val="tx1"/>
                </a:solidFill>
              </a:rPr>
              <a:t>увеличение количества лиц на иждивении у заемщика, признанных инвалидами I или II группы с одновременным снижением дохода заемщика более чем на 20 %.</a:t>
            </a:r>
          </a:p>
          <a:p>
            <a:pPr algn="r"/>
            <a:r>
              <a:rPr lang="ru-RU" sz="1300" b="1" dirty="0">
                <a:solidFill>
                  <a:schemeClr val="accent6">
                    <a:lumMod val="75000"/>
                  </a:schemeClr>
                </a:solidFill>
              </a:rPr>
              <a:t>Данные об «ипотечных каникулах» не будут вноситься в кредитную историю</a:t>
            </a:r>
            <a:endParaRPr lang="ru-RU" sz="14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r"/>
            <a:r>
              <a:rPr lang="ru-RU" sz="1300" b="1" dirty="0">
                <a:solidFill>
                  <a:srgbClr val="C00000"/>
                </a:solidFill>
              </a:rPr>
              <a:t>   Закон запрещает изымать единственное жилье заемщика в течение действия льготного периода.</a:t>
            </a:r>
          </a:p>
          <a:p>
            <a:pPr algn="r"/>
            <a:r>
              <a:rPr lang="ru-RU" sz="1200" b="1" dirty="0">
                <a:solidFill>
                  <a:schemeClr val="tx1"/>
                </a:solidFill>
              </a:rPr>
              <a:t>Воспользоваться «ипотечными каникулами» можно обратившись в банк, выдавший ипотечный кредит.</a:t>
            </a:r>
          </a:p>
          <a:p>
            <a:pPr algn="r"/>
            <a:endParaRPr lang="ru-RU" sz="1300" b="1" dirty="0">
              <a:solidFill>
                <a:schemeClr val="tx1"/>
              </a:solidFill>
            </a:endParaRPr>
          </a:p>
          <a:p>
            <a:pPr algn="r"/>
            <a:endParaRPr lang="ru-RU" sz="1300" b="1" dirty="0">
              <a:solidFill>
                <a:srgbClr val="C00000"/>
              </a:solidFill>
            </a:endParaRPr>
          </a:p>
          <a:p>
            <a:pPr algn="r"/>
            <a:endParaRPr lang="ru-RU" sz="1300" b="1" dirty="0">
              <a:solidFill>
                <a:srgbClr val="C00000"/>
              </a:solidFill>
            </a:endParaRPr>
          </a:p>
          <a:p>
            <a:pPr algn="r"/>
            <a:endParaRPr lang="ru-RU" sz="1300" b="1" dirty="0">
              <a:solidFill>
                <a:srgbClr val="C00000"/>
              </a:solidFill>
            </a:endParaRPr>
          </a:p>
          <a:p>
            <a:pPr algn="r"/>
            <a:endParaRPr lang="ru-RU" sz="1300" b="1" i="1" dirty="0">
              <a:solidFill>
                <a:schemeClr val="accent6">
                  <a:lumMod val="75000"/>
                </a:schemeClr>
              </a:solidFill>
            </a:endParaRPr>
          </a:p>
          <a:p>
            <a:pPr algn="r"/>
            <a:endParaRPr lang="ru-RU" sz="11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r"/>
            <a:endParaRPr lang="ru-RU" sz="11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r"/>
            <a:endParaRPr lang="ru-RU" sz="11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r"/>
            <a:r>
              <a:rPr lang="ru-RU" sz="11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9" name="Стрелка: вправо 8">
            <a:extLst>
              <a:ext uri="{FF2B5EF4-FFF2-40B4-BE49-F238E27FC236}">
                <a16:creationId xmlns:a16="http://schemas.microsoft.com/office/drawing/2014/main" id="{F852AFB4-0128-463A-828C-DB7486C325E4}"/>
              </a:ext>
            </a:extLst>
          </p:cNvPr>
          <p:cNvSpPr/>
          <p:nvPr/>
        </p:nvSpPr>
        <p:spPr>
          <a:xfrm>
            <a:off x="3756893" y="2897312"/>
            <a:ext cx="1457834" cy="817899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b="1" dirty="0"/>
              <a:t>ИПОТЕЧНЫЕ КАНИКУЛЫ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CDECB0B-F4C3-477C-B5FC-B315641FA1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4725" y="4649861"/>
            <a:ext cx="918060" cy="770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05424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415</TotalTime>
  <Words>558</Words>
  <Application>Microsoft Office PowerPoint</Application>
  <PresentationFormat>Широкоэкранный</PresentationFormat>
  <Paragraphs>76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Wingdings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79236368090</cp:lastModifiedBy>
  <cp:revision>23</cp:revision>
  <cp:lastPrinted>2019-09-20T07:31:45Z</cp:lastPrinted>
  <dcterms:created xsi:type="dcterms:W3CDTF">2019-09-13T15:21:09Z</dcterms:created>
  <dcterms:modified xsi:type="dcterms:W3CDTF">2020-04-30T08:18:27Z</dcterms:modified>
</cp:coreProperties>
</file>