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1.jpg" ContentType="image/jpg"/>
  <Override PartName="/ppt/media/image12.jpg" ContentType="image/jpg"/>
  <Override PartName="/ppt/media/image13.jpg" ContentType="image/jpg"/>
  <Override PartName="/ppt/media/image14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7" r:id="rId2"/>
    <p:sldId id="262" r:id="rId3"/>
    <p:sldId id="256" r:id="rId4"/>
    <p:sldId id="263" r:id="rId5"/>
    <p:sldId id="265" r:id="rId6"/>
    <p:sldId id="266" r:id="rId7"/>
    <p:sldId id="269" r:id="rId8"/>
    <p:sldId id="268" r:id="rId9"/>
    <p:sldId id="270" r:id="rId10"/>
    <p:sldId id="271" r:id="rId11"/>
    <p:sldId id="260" r:id="rId12"/>
    <p:sldId id="264" r:id="rId13"/>
    <p:sldId id="261" r:id="rId14"/>
    <p:sldId id="25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696"/>
    <a:srgbClr val="FFFFFF"/>
    <a:srgbClr val="2F55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CA949F-525D-42AD-A2B0-508F82286204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764A88-9279-4E7D-83F7-E6F9D56170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881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764A88-9279-4E7D-83F7-E6F9D56170B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192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602ED-197B-830A-99A1-EE70EAFFD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1EB5C3E-5833-C770-480F-809A81E60F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0A1525-87B3-EF2A-873A-E7055F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4894-6C6B-4947-BF48-FE267A8D089F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040EDA-42B4-39C4-55BD-8AC0B2D04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8EE493-947E-D018-4170-905579AF3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C5B1-97B3-4563-BB41-77BCFED8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261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47D207-A2BA-92F3-DEA6-BE45C35B4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7698384-DBC0-47FB-083F-A825A1537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348E58-0A69-4622-2797-004991B39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4894-6C6B-4947-BF48-FE267A8D089F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DDFCE2-39A4-3C18-1434-176C219CA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7B0F1A-E9F2-38DC-AB3F-F570B4314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C5B1-97B3-4563-BB41-77BCFED8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88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AC3B241-2823-ACFB-27FA-254175FA9E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58EB1E-04D2-C394-5BE5-36C7860D3A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525E5F-3BEB-C4E4-9CA0-A25345A96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4894-6C6B-4947-BF48-FE267A8D089F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1FD1FE-4340-CFBE-3147-8E4E1A001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67F91C-C7EA-3D9E-965D-93489CD72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C5B1-97B3-4563-BB41-77BCFED8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572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FE5540-D9C8-FC1F-0221-F27004D55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E9931C-1D01-85FC-DCA1-21A8CC1F4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9BE620-8410-19EA-A838-BB001C6F8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4894-6C6B-4947-BF48-FE267A8D089F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8517A0-FC61-991B-294B-6BC6A8634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6AE092-D975-BEEB-4D79-FCFB869FE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C5B1-97B3-4563-BB41-77BCFED8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686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EC4915-8308-D61B-3A68-F9F20B32C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2DC3497-C7D4-D178-BD0C-B8FDAC0B05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B69BD8-AD65-F748-355C-E1743D4B5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4894-6C6B-4947-BF48-FE267A8D089F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31AD92-C6F5-EC91-585B-4B857973B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92559D-5632-E139-9124-8B7336769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C5B1-97B3-4563-BB41-77BCFED8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768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09F807-DEEE-DB59-4FF8-D3B4319BA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10BCEF-B697-820A-7E4B-57203C3F07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B824F34-1946-56B7-4A53-2CD2AA20E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0F0A91-BB23-2E15-6A2E-F39018AFD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4894-6C6B-4947-BF48-FE267A8D089F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9D8C10-537D-A179-E013-B145BDC99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7F0458C-1B1E-96E7-5F40-A271B3FAE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C5B1-97B3-4563-BB41-77BCFED8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261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4D7B10-14ED-E0FE-D339-CE7966EF2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7509C9-1FBA-D1C2-4AD6-563FB2DCC4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7A21A8A-C9EA-24B4-4005-5B14B1166A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9DFAF4C-89EC-7A8E-5035-031F1B577F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28F696A-53B1-F951-7B50-3B5E08676E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060B125-71A7-BA41-B8BA-85AAB86C6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4894-6C6B-4947-BF48-FE267A8D089F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DF537E3-8137-CC67-715C-3E31E8DCA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DD7E904-3A59-5BBF-F21A-E13E491E3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C5B1-97B3-4563-BB41-77BCFED8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983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17FA71-6936-7A5A-6056-978F1802C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14A8F49-580F-9868-89DA-17CA4B819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4894-6C6B-4947-BF48-FE267A8D089F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6E2BC70-164A-FD42-BF08-C23ED343C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FEE190E-2256-D67E-5DE6-1E09788EA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C5B1-97B3-4563-BB41-77BCFED8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274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00462F6-7BAA-F96A-1B70-37AD068E2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4894-6C6B-4947-BF48-FE267A8D089F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ABA893E-1E3D-5281-41FA-84929F652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39A378A-DDC4-3CF2-A99D-A9C5E2FFC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C5B1-97B3-4563-BB41-77BCFED8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617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50DD54-7739-8E65-5B16-9070E2946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C7EB12-523B-7C08-4817-2E131DCD6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720419-3033-E65C-4A1C-AF601DA0AA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117311-51CD-4443-5C62-C8F2D8A08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4894-6C6B-4947-BF48-FE267A8D089F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6FDD4C-AEA8-1176-4CDE-1C209B280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0D9794-AF0A-D55D-F426-FD0970A74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C5B1-97B3-4563-BB41-77BCFED8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211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F76CAE-8550-D839-78F4-14F31429D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D66D28-FD7F-4984-1D1A-AD42CC734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F925153-30AF-538F-BFF3-7DA2551462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61F456F-0AAE-66AA-0CFC-EB81B420A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24894-6C6B-4947-BF48-FE267A8D089F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53AA8E-022B-FDD0-FF87-9FF0542A1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2FC9870-65D5-8769-F811-93C0FFA07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CC5B1-97B3-4563-BB41-77BCFED8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882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A0CCA3-92FD-3621-983B-1273169DA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28FE69F-5B69-56B7-49BC-9DF27B127E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19BC13-14E6-7F55-7896-C30927AE0B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24894-6C6B-4947-BF48-FE267A8D089F}" type="datetimeFigureOut">
              <a:rPr lang="ru-RU" smtClean="0"/>
              <a:t>28.01.2026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562CD5-75DD-AC8E-D9D8-B86986C9B7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FC9795-CC53-E5EC-8CEB-949C8126FB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CC5B1-97B3-4563-BB41-77BCFED824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38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14.jpg"/><Relationship Id="rId5" Type="http://schemas.openxmlformats.org/officeDocument/2006/relationships/image" Target="../media/image4.png"/><Relationship Id="rId10" Type="http://schemas.openxmlformats.org/officeDocument/2006/relationships/image" Target="../media/image13.jpg"/><Relationship Id="rId4" Type="http://schemas.openxmlformats.org/officeDocument/2006/relationships/image" Target="../media/image2.png"/><Relationship Id="rId9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hyperlink" Target="https://export42.ru/" TargetMode="External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hyperlink" Target="https://vk.com/export_center_kuzbass?from=groups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hyperlink" Target="https://t.me/exportkuzbass" TargetMode="External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6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CB03ACB-A0FC-CCE1-1F89-3F8C6CF1F6E0}"/>
              </a:ext>
            </a:extLst>
          </p:cNvPr>
          <p:cNvSpPr/>
          <p:nvPr/>
        </p:nvSpPr>
        <p:spPr>
          <a:xfrm>
            <a:off x="1763054" y="2069757"/>
            <a:ext cx="3319083" cy="577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3696"/>
                </a:solidFill>
                <a:latin typeface="Century Gothic" panose="020B0502020202020204" pitchFamily="34" charset="0"/>
              </a:rPr>
              <a:t>Деятельность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F6B2F9-5A26-932B-5E35-F9E3B87EB02A}"/>
              </a:ext>
            </a:extLst>
          </p:cNvPr>
          <p:cNvSpPr txBox="1"/>
          <p:nvPr/>
        </p:nvSpPr>
        <p:spPr>
          <a:xfrm>
            <a:off x="1650760" y="2744343"/>
            <a:ext cx="87348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ЦЕНТРА ПОДДЕРЖКИ ЭКСПОРТА КУЗБАССА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648F18E-C4F6-08EC-D2C1-E2AF5D0DE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63822">
            <a:off x="9448074" y="3835502"/>
            <a:ext cx="3325375" cy="42306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8E9EBB-A8C4-850B-A145-267D893B7E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17" y="349151"/>
            <a:ext cx="668236" cy="151461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EFB33EB-A8BA-7466-1C8F-BD6A4D446B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8612">
            <a:off x="450471" y="5027580"/>
            <a:ext cx="999849" cy="99984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6216BC2-FC81-E999-194D-268E4AC655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015" y="5950818"/>
            <a:ext cx="1116062" cy="43877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69826D6-238C-FEE4-FE48-F83CD8CD38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722" y="460381"/>
            <a:ext cx="1727796" cy="113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470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61997-BDDA-D52E-2318-2788C5276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0D1EAE5-9D5B-2ABF-C66F-9E31DA7D4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423" y="180116"/>
            <a:ext cx="1024194" cy="778052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9F34CBC8-5C0B-83A4-610D-F9BB12B90CA2}"/>
              </a:ext>
            </a:extLst>
          </p:cNvPr>
          <p:cNvGrpSpPr/>
          <p:nvPr/>
        </p:nvGrpSpPr>
        <p:grpSpPr>
          <a:xfrm>
            <a:off x="0" y="1268530"/>
            <a:ext cx="12192001" cy="1378417"/>
            <a:chOff x="0" y="1523633"/>
            <a:chExt cx="12192001" cy="154858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15166DC3-21B5-526B-93FB-E5321349493C}"/>
                </a:ext>
              </a:extLst>
            </p:cNvPr>
            <p:cNvSpPr/>
            <p:nvPr/>
          </p:nvSpPr>
          <p:spPr>
            <a:xfrm>
              <a:off x="0" y="1667701"/>
              <a:ext cx="12192001" cy="778052"/>
            </a:xfrm>
            <a:prstGeom prst="rect">
              <a:avLst/>
            </a:prstGeom>
            <a:solidFill>
              <a:srgbClr val="0036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2400" dirty="0">
                  <a:latin typeface="Century Gothic" panose="020B0502020202020204" pitchFamily="34" charset="0"/>
                </a:rPr>
                <a:t>   </a:t>
              </a:r>
              <a:r>
                <a:rPr lang="ru-RU" sz="2000" dirty="0">
                  <a:latin typeface="Century Gothic" panose="020B0502020202020204" pitchFamily="34" charset="0"/>
                </a:rPr>
                <a:t>Комплекс услуг по консультациям</a:t>
              </a:r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C292D71E-3E9E-6175-A2AA-FEF3F9C0E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1001" y="1911171"/>
              <a:ext cx="912613" cy="1161051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3E746E7D-4ECC-F5B9-2FB4-7FFBF7EE03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9482" y="1523633"/>
              <a:ext cx="341958" cy="775076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081979A0-298A-86DA-A3A4-21A5F719D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214789" y="2050180"/>
              <a:ext cx="599198" cy="235572"/>
            </a:xfrm>
            <a:prstGeom prst="rect">
              <a:avLst/>
            </a:prstGeom>
            <a:noFill/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A1B370F4-A008-5BFA-8978-783FC245CA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67685" y="1667701"/>
              <a:ext cx="382479" cy="382479"/>
            </a:xfrm>
            <a:prstGeom prst="rect">
              <a:avLst/>
            </a:prstGeom>
          </p:spPr>
        </p:pic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4FE1625-E944-C814-93A4-9EF49B24CF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373" y="316208"/>
            <a:ext cx="643183" cy="50586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BE879D0-3D37-620C-738C-24C8779B0B87}"/>
              </a:ext>
            </a:extLst>
          </p:cNvPr>
          <p:cNvSpPr txBox="1"/>
          <p:nvPr/>
        </p:nvSpPr>
        <p:spPr>
          <a:xfrm flipH="1">
            <a:off x="194353" y="285025"/>
            <a:ext cx="107518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3696"/>
                </a:solidFill>
                <a:latin typeface="Century Gothic" panose="020B0502020202020204" pitchFamily="34" charset="0"/>
              </a:rPr>
              <a:t>Услуги центра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882B87A-20F6-81AE-C42E-A60615BA96C1}"/>
              </a:ext>
            </a:extLst>
          </p:cNvPr>
          <p:cNvSpPr/>
          <p:nvPr/>
        </p:nvSpPr>
        <p:spPr>
          <a:xfrm>
            <a:off x="194353" y="2732014"/>
            <a:ext cx="3702143" cy="1393971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latin typeface="Century Gothic" panose="020B0502020202020204" pitchFamily="34" charset="0"/>
              </a:rPr>
              <a:t>Консультация. </a:t>
            </a:r>
            <a:r>
              <a:rPr lang="ru-RU" dirty="0">
                <a:latin typeface="Century Gothic" panose="020B0502020202020204" pitchFamily="34" charset="0"/>
              </a:rPr>
              <a:t>Организация экспортной интернет-торговли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854BAE-FEA4-9D28-4C50-B957272511AF}"/>
              </a:ext>
            </a:extLst>
          </p:cNvPr>
          <p:cNvSpPr txBox="1"/>
          <p:nvPr/>
        </p:nvSpPr>
        <p:spPr>
          <a:xfrm>
            <a:off x="110302" y="4237506"/>
            <a:ext cx="380191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entury Gothic" panose="020B0502020202020204" pitchFamily="34" charset="0"/>
              </a:rPr>
              <a:t>Информирование потенциальных и действующих экспортеров о возможностях экспортной Интернет-торговли, а также о способах запуска данного направления продаж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061AB24-F3CB-3896-368E-ABE8BA8D0408}"/>
              </a:ext>
            </a:extLst>
          </p:cNvPr>
          <p:cNvSpPr/>
          <p:nvPr/>
        </p:nvSpPr>
        <p:spPr>
          <a:xfrm>
            <a:off x="4244928" y="2732013"/>
            <a:ext cx="3702143" cy="1393971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latin typeface="Century Gothic" panose="020B0502020202020204" pitchFamily="34" charset="0"/>
              </a:rPr>
              <a:t>Консультация.</a:t>
            </a:r>
          </a:p>
          <a:p>
            <a:r>
              <a:rPr lang="ru-RU" dirty="0">
                <a:latin typeface="Century Gothic" panose="020B0502020202020204" pitchFamily="34" charset="0"/>
              </a:rPr>
              <a:t>Требования по оценке соответствия продукции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07C0E7-0EA7-B043-3883-1E19CC3B84F7}"/>
              </a:ext>
            </a:extLst>
          </p:cNvPr>
          <p:cNvSpPr txBox="1"/>
          <p:nvPr/>
        </p:nvSpPr>
        <p:spPr>
          <a:xfrm>
            <a:off x="4145161" y="4237506"/>
            <a:ext cx="38019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entury Gothic" panose="020B0502020202020204" pitchFamily="34" charset="0"/>
              </a:rPr>
              <a:t>Консультационная, информационная поддержка по процедуре оценки соответствия продукции обязательным требованиям страны, добровольным требованиям рынка и получению документов, необходимых для выпуска продукции в обращение на целевом рынке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454CDFD-6217-ECCB-A2E1-7C71793616CB}"/>
              </a:ext>
            </a:extLst>
          </p:cNvPr>
          <p:cNvSpPr/>
          <p:nvPr/>
        </p:nvSpPr>
        <p:spPr>
          <a:xfrm>
            <a:off x="8295504" y="2732013"/>
            <a:ext cx="3702143" cy="1393971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latin typeface="Century Gothic" panose="020B0502020202020204" pitchFamily="34" charset="0"/>
              </a:rPr>
              <a:t>Консультация. </a:t>
            </a:r>
          </a:p>
          <a:p>
            <a:r>
              <a:rPr lang="ru-RU" dirty="0">
                <a:latin typeface="Century Gothic" panose="020B0502020202020204" pitchFamily="34" charset="0"/>
              </a:rPr>
              <a:t>Охрана объектов интеллектуальной собственности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CBC450-ECC7-0DC9-6B84-31D4858F6D47}"/>
              </a:ext>
            </a:extLst>
          </p:cNvPr>
          <p:cNvSpPr txBox="1"/>
          <p:nvPr/>
        </p:nvSpPr>
        <p:spPr>
          <a:xfrm>
            <a:off x="8250715" y="4211050"/>
            <a:ext cx="33218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entury Gothic" panose="020B0502020202020204" pitchFamily="34" charset="0"/>
              </a:rPr>
              <a:t>Обеспечение консультационной поддержки по вопросам правовой охраны интеллектуальной собственности как за рубежом, так и в Российской Федерации</a:t>
            </a:r>
            <a:br>
              <a:rPr lang="ru-RU" sz="1200" dirty="0"/>
            </a:br>
            <a:endParaRPr lang="ru-RU" sz="1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717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E72F3-B578-AE28-5AC0-CAE882994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4726E7-C000-E7F3-CD55-4DC06D7979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423" y="180116"/>
            <a:ext cx="1024194" cy="778052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4A4CED67-8874-35C6-1580-856A4715A7A3}"/>
              </a:ext>
            </a:extLst>
          </p:cNvPr>
          <p:cNvGrpSpPr/>
          <p:nvPr/>
        </p:nvGrpSpPr>
        <p:grpSpPr>
          <a:xfrm>
            <a:off x="0" y="1268530"/>
            <a:ext cx="12192001" cy="1378417"/>
            <a:chOff x="0" y="1523633"/>
            <a:chExt cx="12192001" cy="154858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8BC54FAA-C228-40D4-A49B-90CFC24508CC}"/>
                </a:ext>
              </a:extLst>
            </p:cNvPr>
            <p:cNvSpPr/>
            <p:nvPr/>
          </p:nvSpPr>
          <p:spPr>
            <a:xfrm>
              <a:off x="0" y="1667701"/>
              <a:ext cx="12192001" cy="778052"/>
            </a:xfrm>
            <a:prstGeom prst="rect">
              <a:avLst/>
            </a:prstGeom>
            <a:solidFill>
              <a:srgbClr val="0036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2400" dirty="0">
                  <a:latin typeface="Century Gothic" panose="020B0502020202020204" pitchFamily="34" charset="0"/>
                </a:rPr>
                <a:t>   </a:t>
              </a:r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D039450A-6CDF-36E2-84FC-F5C17CC4B8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1001" y="1911171"/>
              <a:ext cx="912613" cy="1161051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36B313AB-A44B-6C89-7123-179A86DA7D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9482" y="1523633"/>
              <a:ext cx="341958" cy="775076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EAEA3801-A582-1354-F6CC-14FF485F35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214789" y="2050180"/>
              <a:ext cx="599198" cy="235572"/>
            </a:xfrm>
            <a:prstGeom prst="rect">
              <a:avLst/>
            </a:prstGeom>
            <a:noFill/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D82EDC2E-BC3A-6F88-A0C8-059A1D8781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67685" y="1667701"/>
              <a:ext cx="382479" cy="382479"/>
            </a:xfrm>
            <a:prstGeom prst="rect">
              <a:avLst/>
            </a:prstGeom>
          </p:spPr>
        </p:pic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890649D-94F7-E532-33FB-34D9E35D05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373" y="316208"/>
            <a:ext cx="643183" cy="50586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0C34D46-ECCD-2C52-55FA-97CA86CFA068}"/>
              </a:ext>
            </a:extLst>
          </p:cNvPr>
          <p:cNvSpPr txBox="1"/>
          <p:nvPr/>
        </p:nvSpPr>
        <p:spPr>
          <a:xfrm flipH="1">
            <a:off x="255494" y="395545"/>
            <a:ext cx="107518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003696"/>
                </a:solidFill>
                <a:latin typeface="Century Gothic" panose="020B0502020202020204" pitchFamily="34" charset="0"/>
              </a:rPr>
              <a:t>Условия получения поддержки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616984-2167-D316-E7CA-AC9F240357F5}"/>
              </a:ext>
            </a:extLst>
          </p:cNvPr>
          <p:cNvSpPr txBox="1"/>
          <p:nvPr/>
        </p:nvSpPr>
        <p:spPr>
          <a:xfrm>
            <a:off x="728385" y="2558171"/>
            <a:ext cx="50615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Century Gothic" panose="020B0502020202020204" pitchFamily="34" charset="0"/>
              </a:rPr>
              <a:t>Регистрация</a:t>
            </a:r>
            <a:r>
              <a:rPr lang="ru-RU" sz="2000" dirty="0">
                <a:latin typeface="Century Gothic" panose="020B0502020202020204" pitchFamily="34" charset="0"/>
              </a:rPr>
              <a:t> на территории </a:t>
            </a:r>
            <a:r>
              <a:rPr lang="ru-RU" sz="2000" b="1" dirty="0">
                <a:latin typeface="Century Gothic" panose="020B0502020202020204" pitchFamily="34" charset="0"/>
              </a:rPr>
              <a:t>Кузбасса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A464A0-867D-29A3-8680-07DC10E127C1}"/>
              </a:ext>
            </a:extLst>
          </p:cNvPr>
          <p:cNvSpPr txBox="1"/>
          <p:nvPr/>
        </p:nvSpPr>
        <p:spPr>
          <a:xfrm>
            <a:off x="675120" y="3444122"/>
            <a:ext cx="51930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entury Gothic" panose="020B0502020202020204" pitchFamily="34" charset="0"/>
              </a:rPr>
              <a:t>Предприятие</a:t>
            </a:r>
            <a:r>
              <a:rPr lang="ru-RU" sz="2000" b="1" dirty="0">
                <a:latin typeface="Century Gothic" panose="020B0502020202020204" pitchFamily="34" charset="0"/>
              </a:rPr>
              <a:t> </a:t>
            </a:r>
            <a:r>
              <a:rPr lang="ru-RU" sz="2000" dirty="0">
                <a:latin typeface="Century Gothic" panose="020B0502020202020204" pitchFamily="34" charset="0"/>
              </a:rPr>
              <a:t>должно быть </a:t>
            </a:r>
          </a:p>
          <a:p>
            <a:r>
              <a:rPr lang="ru-RU" sz="2000" b="1" dirty="0">
                <a:latin typeface="Century Gothic" panose="020B0502020202020204" pitchFamily="34" charset="0"/>
              </a:rPr>
              <a:t>субъектом малого </a:t>
            </a:r>
            <a:r>
              <a:rPr lang="ru-RU" sz="2000" dirty="0">
                <a:latin typeface="Century Gothic" panose="020B0502020202020204" pitchFamily="34" charset="0"/>
              </a:rPr>
              <a:t>или </a:t>
            </a:r>
          </a:p>
          <a:p>
            <a:r>
              <a:rPr lang="ru-RU" sz="2000" b="1" dirty="0">
                <a:latin typeface="Century Gothic" panose="020B0502020202020204" pitchFamily="34" charset="0"/>
              </a:rPr>
              <a:t>среднего предпринимательства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E3B923-E94C-393D-3D7B-85393C3563D5}"/>
              </a:ext>
            </a:extLst>
          </p:cNvPr>
          <p:cNvSpPr txBox="1"/>
          <p:nvPr/>
        </p:nvSpPr>
        <p:spPr>
          <a:xfrm>
            <a:off x="728385" y="4685383"/>
            <a:ext cx="337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entury Gothic" panose="020B0502020202020204" pitchFamily="34" charset="0"/>
              </a:rPr>
              <a:t>Предприятие должно быть </a:t>
            </a:r>
            <a:r>
              <a:rPr lang="ru-RU" sz="2000" b="1" dirty="0">
                <a:latin typeface="Century Gothic" panose="020B0502020202020204" pitchFamily="34" charset="0"/>
              </a:rPr>
              <a:t>действующим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244357-EB24-45F1-5A6E-A4C2963A5A49}"/>
              </a:ext>
            </a:extLst>
          </p:cNvPr>
          <p:cNvSpPr txBox="1"/>
          <p:nvPr/>
        </p:nvSpPr>
        <p:spPr>
          <a:xfrm>
            <a:off x="728386" y="5649645"/>
            <a:ext cx="542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entury Gothic" panose="020B0502020202020204" pitchFamily="34" charset="0"/>
              </a:rPr>
              <a:t>Предприятие должно быть </a:t>
            </a:r>
          </a:p>
          <a:p>
            <a:r>
              <a:rPr lang="ru-RU" sz="2000" b="1" dirty="0">
                <a:latin typeface="Century Gothic" panose="020B0502020202020204" pitchFamily="34" charset="0"/>
              </a:rPr>
              <a:t>экспортно-ориентированным</a:t>
            </a:r>
            <a:r>
              <a:rPr lang="ru-RU" sz="2000" dirty="0"/>
              <a:t> </a:t>
            </a:r>
          </a:p>
          <a:p>
            <a:endParaRPr lang="ru-RU" sz="2000" dirty="0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337B3670-59E8-3F95-CE3B-A0063F97AEC4}"/>
              </a:ext>
            </a:extLst>
          </p:cNvPr>
          <p:cNvSpPr/>
          <p:nvPr/>
        </p:nvSpPr>
        <p:spPr>
          <a:xfrm>
            <a:off x="6831155" y="5926541"/>
            <a:ext cx="3080459" cy="523370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Отчет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A2B73C73-EABD-09DE-1656-5496C309F8FF}"/>
              </a:ext>
            </a:extLst>
          </p:cNvPr>
          <p:cNvSpPr/>
          <p:nvPr/>
        </p:nvSpPr>
        <p:spPr>
          <a:xfrm>
            <a:off x="6831155" y="3320513"/>
            <a:ext cx="3080461" cy="523370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Согласование ТЗ, выбор исполнителя 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4A5143F6-E5D7-D8E3-BF48-A36ACE48DDA8}"/>
              </a:ext>
            </a:extLst>
          </p:cNvPr>
          <p:cNvSpPr/>
          <p:nvPr/>
        </p:nvSpPr>
        <p:spPr>
          <a:xfrm>
            <a:off x="6831156" y="4199817"/>
            <a:ext cx="3080460" cy="523370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Договор/соглашение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AB6A9CF1-CCD1-715D-64E7-E411AFE91675}"/>
              </a:ext>
            </a:extLst>
          </p:cNvPr>
          <p:cNvSpPr/>
          <p:nvPr/>
        </p:nvSpPr>
        <p:spPr>
          <a:xfrm>
            <a:off x="6831155" y="5088519"/>
            <a:ext cx="3080460" cy="523370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Реализация услуги 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BBCB456C-4D3A-3EAF-EB73-B6C028F28BA6}"/>
              </a:ext>
            </a:extLst>
          </p:cNvPr>
          <p:cNvSpPr/>
          <p:nvPr/>
        </p:nvSpPr>
        <p:spPr>
          <a:xfrm>
            <a:off x="6831155" y="2558171"/>
            <a:ext cx="3080461" cy="523370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Заявка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81B4533-3ADE-5F1C-668C-8CCF563D1F8F}"/>
              </a:ext>
            </a:extLst>
          </p:cNvPr>
          <p:cNvSpPr txBox="1"/>
          <p:nvPr/>
        </p:nvSpPr>
        <p:spPr>
          <a:xfrm rot="5400000">
            <a:off x="8184418" y="4576321"/>
            <a:ext cx="461686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>
                <a:latin typeface="Century Gothic" panose="020B0502020202020204" pitchFamily="34" charset="0"/>
              </a:rPr>
              <a:t>А Л Г О Р И Т М  П О Л У Ч Е Н И Я 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F962AC09-77E3-33BC-D1EA-25D8546BF0B8}"/>
              </a:ext>
            </a:extLst>
          </p:cNvPr>
          <p:cNvSpPr/>
          <p:nvPr/>
        </p:nvSpPr>
        <p:spPr>
          <a:xfrm>
            <a:off x="6102769" y="2558171"/>
            <a:ext cx="578065" cy="523370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2FEAFD54-47BF-83A5-2710-47DEB2672848}"/>
              </a:ext>
            </a:extLst>
          </p:cNvPr>
          <p:cNvSpPr/>
          <p:nvPr/>
        </p:nvSpPr>
        <p:spPr>
          <a:xfrm>
            <a:off x="6094142" y="3323991"/>
            <a:ext cx="578065" cy="523370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EAB23533-5E31-48D9-BA3D-5661165356EA}"/>
              </a:ext>
            </a:extLst>
          </p:cNvPr>
          <p:cNvSpPr/>
          <p:nvPr/>
        </p:nvSpPr>
        <p:spPr>
          <a:xfrm>
            <a:off x="6094141" y="4195910"/>
            <a:ext cx="578065" cy="523370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D807D3F3-6CA0-417F-2B55-A7D840EC593C}"/>
              </a:ext>
            </a:extLst>
          </p:cNvPr>
          <p:cNvSpPr/>
          <p:nvPr/>
        </p:nvSpPr>
        <p:spPr>
          <a:xfrm>
            <a:off x="6094140" y="5088519"/>
            <a:ext cx="578065" cy="523370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BB75F742-0B70-01DD-33E5-40E105253A23}"/>
              </a:ext>
            </a:extLst>
          </p:cNvPr>
          <p:cNvSpPr/>
          <p:nvPr/>
        </p:nvSpPr>
        <p:spPr>
          <a:xfrm>
            <a:off x="6102769" y="5926541"/>
            <a:ext cx="578065" cy="523370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643996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AED1E-A9D1-51E3-30ED-4EE7B03E3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89E69FD-5897-0701-B870-2BA0168490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2392"/>
          <a:stretch>
            <a:fillRect/>
          </a:stretch>
        </p:blipFill>
        <p:spPr>
          <a:xfrm>
            <a:off x="328521" y="571158"/>
            <a:ext cx="1540036" cy="649663"/>
          </a:xfrm>
          <a:prstGeom prst="rect">
            <a:avLst/>
          </a:prstGeom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7C70890-BE56-2D1E-61F6-B0425D92F6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423" y="180116"/>
            <a:ext cx="1024194" cy="778052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06E48AA1-EF78-1A6A-89C2-4F91A1B21D1F}"/>
              </a:ext>
            </a:extLst>
          </p:cNvPr>
          <p:cNvGrpSpPr/>
          <p:nvPr/>
        </p:nvGrpSpPr>
        <p:grpSpPr>
          <a:xfrm>
            <a:off x="0" y="1268530"/>
            <a:ext cx="12192001" cy="1378417"/>
            <a:chOff x="0" y="1523633"/>
            <a:chExt cx="12192001" cy="154858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B98F38C7-E455-C5D9-E58C-9BF64FE97B01}"/>
                </a:ext>
              </a:extLst>
            </p:cNvPr>
            <p:cNvSpPr/>
            <p:nvPr/>
          </p:nvSpPr>
          <p:spPr>
            <a:xfrm>
              <a:off x="0" y="1667701"/>
              <a:ext cx="12192001" cy="778052"/>
            </a:xfrm>
            <a:prstGeom prst="rect">
              <a:avLst/>
            </a:prstGeom>
            <a:solidFill>
              <a:srgbClr val="0036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2400" dirty="0">
                  <a:latin typeface="Century Gothic" panose="020B0502020202020204" pitchFamily="34" charset="0"/>
                </a:rPr>
                <a:t>   Программа сертификации</a:t>
              </a:r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6DF4C2C8-E5A9-781E-2469-319C1FAFD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1001" y="1911171"/>
              <a:ext cx="912613" cy="1161051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2FA27358-0C05-DDF5-E2DE-3861A0647D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9482" y="1523633"/>
              <a:ext cx="341958" cy="775076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CF0F772F-9EAF-C381-4DF8-E5FAC622D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214789" y="2050180"/>
              <a:ext cx="599198" cy="235572"/>
            </a:xfrm>
            <a:prstGeom prst="rect">
              <a:avLst/>
            </a:prstGeom>
            <a:noFill/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530E9BC5-E1C5-EFBF-0FD8-536DD8E6B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67685" y="1667701"/>
              <a:ext cx="382479" cy="382479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B06657E-26B6-B8F8-CE11-38F4719EC4AE}"/>
              </a:ext>
            </a:extLst>
          </p:cNvPr>
          <p:cNvSpPr txBox="1"/>
          <p:nvPr/>
        </p:nvSpPr>
        <p:spPr>
          <a:xfrm flipH="1">
            <a:off x="1463390" y="377475"/>
            <a:ext cx="7380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3696"/>
                </a:solidFill>
                <a:latin typeface="Century Gothic" panose="020B0502020202020204" pitchFamily="34" charset="0"/>
              </a:rPr>
              <a:t>Сделано в России</a:t>
            </a:r>
          </a:p>
        </p:txBody>
      </p:sp>
      <p:grpSp>
        <p:nvGrpSpPr>
          <p:cNvPr id="2" name="Google Shape;8103;p87">
            <a:extLst>
              <a:ext uri="{FF2B5EF4-FFF2-40B4-BE49-F238E27FC236}">
                <a16:creationId xmlns:a16="http://schemas.microsoft.com/office/drawing/2014/main" id="{EAE5E947-40D3-D51A-6A48-76024919942F}"/>
              </a:ext>
            </a:extLst>
          </p:cNvPr>
          <p:cNvGrpSpPr/>
          <p:nvPr/>
        </p:nvGrpSpPr>
        <p:grpSpPr>
          <a:xfrm>
            <a:off x="328521" y="4673851"/>
            <a:ext cx="339253" cy="339253"/>
            <a:chOff x="5660400" y="238125"/>
            <a:chExt cx="481825" cy="481825"/>
          </a:xfrm>
          <a:solidFill>
            <a:srgbClr val="00459C"/>
          </a:solidFill>
        </p:grpSpPr>
        <p:sp>
          <p:nvSpPr>
            <p:cNvPr id="3" name="Google Shape;8104;p87">
              <a:extLst>
                <a:ext uri="{FF2B5EF4-FFF2-40B4-BE49-F238E27FC236}">
                  <a16:creationId xmlns:a16="http://schemas.microsoft.com/office/drawing/2014/main" id="{77552FF2-648D-4292-BD01-A5B339B5A548}"/>
                </a:ext>
              </a:extLst>
            </p:cNvPr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" name="Google Shape;8105;p87">
              <a:extLst>
                <a:ext uri="{FF2B5EF4-FFF2-40B4-BE49-F238E27FC236}">
                  <a16:creationId xmlns:a16="http://schemas.microsoft.com/office/drawing/2014/main" id="{26DE4141-C9C9-C46D-44B2-342D83151577}"/>
                </a:ext>
              </a:extLst>
            </p:cNvPr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5" name="Google Shape;8081;p87">
            <a:extLst>
              <a:ext uri="{FF2B5EF4-FFF2-40B4-BE49-F238E27FC236}">
                <a16:creationId xmlns:a16="http://schemas.microsoft.com/office/drawing/2014/main" id="{510B199F-BE26-83D0-AC39-FDAC7387646F}"/>
              </a:ext>
            </a:extLst>
          </p:cNvPr>
          <p:cNvGrpSpPr/>
          <p:nvPr/>
        </p:nvGrpSpPr>
        <p:grpSpPr>
          <a:xfrm>
            <a:off x="362388" y="5321515"/>
            <a:ext cx="305386" cy="338602"/>
            <a:chOff x="3300325" y="249875"/>
            <a:chExt cx="433725" cy="480900"/>
          </a:xfrm>
          <a:solidFill>
            <a:srgbClr val="00459C"/>
          </a:solidFill>
        </p:grpSpPr>
        <p:sp>
          <p:nvSpPr>
            <p:cNvPr id="7" name="Google Shape;8082;p87">
              <a:extLst>
                <a:ext uri="{FF2B5EF4-FFF2-40B4-BE49-F238E27FC236}">
                  <a16:creationId xmlns:a16="http://schemas.microsoft.com/office/drawing/2014/main" id="{42EE0BBD-B0F1-96C8-CA86-5EB26D2143D9}"/>
                </a:ext>
              </a:extLst>
            </p:cNvPr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" name="Google Shape;8083;p87">
              <a:extLst>
                <a:ext uri="{FF2B5EF4-FFF2-40B4-BE49-F238E27FC236}">
                  <a16:creationId xmlns:a16="http://schemas.microsoft.com/office/drawing/2014/main" id="{FD1E6B17-A36B-672E-C21C-B3850FA75AC1}"/>
                </a:ext>
              </a:extLst>
            </p:cNvPr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" name="Google Shape;8084;p87">
              <a:extLst>
                <a:ext uri="{FF2B5EF4-FFF2-40B4-BE49-F238E27FC236}">
                  <a16:creationId xmlns:a16="http://schemas.microsoft.com/office/drawing/2014/main" id="{E92BD0BE-DAE4-1BE1-46E9-9BF689A91AB2}"/>
                </a:ext>
              </a:extLst>
            </p:cNvPr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" name="Google Shape;8085;p87">
              <a:extLst>
                <a:ext uri="{FF2B5EF4-FFF2-40B4-BE49-F238E27FC236}">
                  <a16:creationId xmlns:a16="http://schemas.microsoft.com/office/drawing/2014/main" id="{77251787-B01F-B237-C35D-ABE6B17936A8}"/>
                </a:ext>
              </a:extLst>
            </p:cNvPr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5" name="Google Shape;8086;p87">
              <a:extLst>
                <a:ext uri="{FF2B5EF4-FFF2-40B4-BE49-F238E27FC236}">
                  <a16:creationId xmlns:a16="http://schemas.microsoft.com/office/drawing/2014/main" id="{FBA4ED50-EFFE-C5F0-2015-C2E25C95E1D2}"/>
                </a:ext>
              </a:extLst>
            </p:cNvPr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7" name="Google Shape;8087;p87">
              <a:extLst>
                <a:ext uri="{FF2B5EF4-FFF2-40B4-BE49-F238E27FC236}">
                  <a16:creationId xmlns:a16="http://schemas.microsoft.com/office/drawing/2014/main" id="{F3973F67-0926-AD47-2D3D-96C42AD2B0ED}"/>
                </a:ext>
              </a:extLst>
            </p:cNvPr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8D73D5E-790D-E816-57D8-0EFF739BA591}"/>
              </a:ext>
            </a:extLst>
          </p:cNvPr>
          <p:cNvSpPr/>
          <p:nvPr/>
        </p:nvSpPr>
        <p:spPr>
          <a:xfrm>
            <a:off x="735631" y="4733831"/>
            <a:ext cx="31490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1C2644"/>
                </a:solidFill>
                <a:latin typeface="Century Gothic" panose="020B0502020202020204" pitchFamily="34" charset="0"/>
              </a:rPr>
              <a:t>Не </a:t>
            </a:r>
            <a:r>
              <a:rPr lang="ru-RU" sz="1600" b="1">
                <a:solidFill>
                  <a:srgbClr val="1C2644"/>
                </a:solidFill>
                <a:latin typeface="Century Gothic" panose="020B0502020202020204" pitchFamily="34" charset="0"/>
              </a:rPr>
              <a:t>более 15 </a:t>
            </a:r>
            <a:r>
              <a:rPr lang="ru-RU" sz="1600" b="1" dirty="0">
                <a:solidFill>
                  <a:srgbClr val="1C2644"/>
                </a:solidFill>
                <a:latin typeface="Century Gothic" panose="020B0502020202020204" pitchFamily="34" charset="0"/>
              </a:rPr>
              <a:t>рабочих дней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65DC783-286E-17AC-B98F-D46BCFF58F45}"/>
              </a:ext>
            </a:extLst>
          </p:cNvPr>
          <p:cNvSpPr/>
          <p:nvPr/>
        </p:nvSpPr>
        <p:spPr>
          <a:xfrm>
            <a:off x="194355" y="300473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1C2644"/>
                </a:solidFill>
                <a:latin typeface="Century Gothic" panose="020B0502020202020204" pitchFamily="34" charset="0"/>
              </a:rPr>
              <a:t>Крупные компании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1C2644"/>
                </a:solidFill>
                <a:latin typeface="Century Gothic" panose="020B0502020202020204" pitchFamily="34" charset="0"/>
              </a:rPr>
              <a:t>Компании сегмента МСП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1C2644"/>
                </a:solidFill>
                <a:latin typeface="Century Gothic" panose="020B0502020202020204" pitchFamily="34" charset="0"/>
              </a:rPr>
              <a:t>Индивидуальные предприниматели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510FDA7-F1F6-2343-B641-611E4EF12ED8}"/>
              </a:ext>
            </a:extLst>
          </p:cNvPr>
          <p:cNvSpPr/>
          <p:nvPr/>
        </p:nvSpPr>
        <p:spPr>
          <a:xfrm>
            <a:off x="188659" y="2498142"/>
            <a:ext cx="1425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459C"/>
                </a:solidFill>
                <a:latin typeface="Century Gothic" panose="020B0502020202020204" pitchFamily="34" charset="0"/>
              </a:rPr>
              <a:t>ДЛЯ КОГО: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F239426-9402-7B97-B0C2-7CDB09B8D17B}"/>
              </a:ext>
            </a:extLst>
          </p:cNvPr>
          <p:cNvSpPr txBox="1"/>
          <p:nvPr/>
        </p:nvSpPr>
        <p:spPr>
          <a:xfrm>
            <a:off x="5690585" y="2979365"/>
            <a:ext cx="63070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 Gothic" panose="020B0502020202020204" pitchFamily="34" charset="0"/>
              </a:rPr>
              <a:t>Маркетинговый инструмент, брендирование продукции логотипом «птички»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 Gothic" panose="020B0502020202020204" pitchFamily="34" charset="0"/>
              </a:rPr>
              <a:t>Повышение узнаваемости бренда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 Gothic" panose="020B0502020202020204" pitchFamily="34" charset="0"/>
              </a:rPr>
              <a:t>Участие в коллективных экспозициях Made </a:t>
            </a:r>
            <a:r>
              <a:rPr lang="ru-RU" dirty="0" err="1">
                <a:latin typeface="Century Gothic" panose="020B0502020202020204" pitchFamily="34" charset="0"/>
              </a:rPr>
              <a:t>in</a:t>
            </a:r>
            <a:r>
              <a:rPr lang="ru-RU" dirty="0">
                <a:latin typeface="Century Gothic" panose="020B0502020202020204" pitchFamily="34" charset="0"/>
              </a:rPr>
              <a:t> Russia на крупнейших выставках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 Gothic" panose="020B0502020202020204" pitchFamily="34" charset="0"/>
              </a:rPr>
              <a:t>Продвижение на маркетплейсах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 Gothic" panose="020B0502020202020204" pitchFamily="34" charset="0"/>
              </a:rPr>
              <a:t>Поиск партнеров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Century Gothic" panose="020B0502020202020204" pitchFamily="34" charset="0"/>
              </a:rPr>
              <a:t>Сеть национальных павильонов и розничных магазинов в разных странах</a:t>
            </a:r>
          </a:p>
          <a:p>
            <a:endParaRPr lang="ru-RU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FDFFF845-0FBC-2D34-084C-6C2E3B9479FB}"/>
              </a:ext>
            </a:extLst>
          </p:cNvPr>
          <p:cNvSpPr/>
          <p:nvPr/>
        </p:nvSpPr>
        <p:spPr>
          <a:xfrm>
            <a:off x="5969501" y="2511565"/>
            <a:ext cx="2108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459C"/>
                </a:solidFill>
                <a:latin typeface="Century Gothic" panose="020B0502020202020204" pitchFamily="34" charset="0"/>
              </a:rPr>
              <a:t>ПРЕИМУЩЕСТВА: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274E185-D2D9-F935-546D-F5450700553E}"/>
              </a:ext>
            </a:extLst>
          </p:cNvPr>
          <p:cNvSpPr txBox="1"/>
          <p:nvPr/>
        </p:nvSpPr>
        <p:spPr>
          <a:xfrm>
            <a:off x="735631" y="5083303"/>
            <a:ext cx="616226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800" b="1" dirty="0">
              <a:solidFill>
                <a:srgbClr val="1C2644"/>
              </a:solidFill>
              <a:latin typeface="Century Gothic" panose="020B0502020202020204" pitchFamily="34" charset="0"/>
            </a:endParaRPr>
          </a:p>
          <a:p>
            <a:r>
              <a:rPr lang="ru-RU" sz="1600" b="1" dirty="0">
                <a:solidFill>
                  <a:srgbClr val="1C2644"/>
                </a:solidFill>
                <a:latin typeface="Century Gothic" panose="020B0502020202020204" pitchFamily="34" charset="0"/>
              </a:rPr>
              <a:t>Бесплатно</a:t>
            </a:r>
          </a:p>
        </p:txBody>
      </p:sp>
    </p:spTree>
    <p:extLst>
      <p:ext uri="{BB962C8B-B14F-4D97-AF65-F5344CB8AC3E}">
        <p14:creationId xmlns:p14="http://schemas.microsoft.com/office/powerpoint/2010/main" val="3509669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340659-1553-5A06-7F11-1ADD03E58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FAB5739-F9E0-4E66-47DD-2870CB3247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423" y="180116"/>
            <a:ext cx="1024194" cy="778052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D89E3413-6A83-CBB7-F67C-85A73ED5546C}"/>
              </a:ext>
            </a:extLst>
          </p:cNvPr>
          <p:cNvGrpSpPr/>
          <p:nvPr/>
        </p:nvGrpSpPr>
        <p:grpSpPr>
          <a:xfrm>
            <a:off x="-1" y="1268530"/>
            <a:ext cx="12192001" cy="1378417"/>
            <a:chOff x="-1" y="1523633"/>
            <a:chExt cx="12192001" cy="154858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D82A3B68-6688-9679-5F4E-536CA0C6565A}"/>
                </a:ext>
              </a:extLst>
            </p:cNvPr>
            <p:cNvSpPr/>
            <p:nvPr/>
          </p:nvSpPr>
          <p:spPr>
            <a:xfrm>
              <a:off x="-1" y="1713645"/>
              <a:ext cx="12192001" cy="778052"/>
            </a:xfrm>
            <a:prstGeom prst="rect">
              <a:avLst/>
            </a:prstGeom>
            <a:solidFill>
              <a:srgbClr val="0036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2400" dirty="0">
                  <a:latin typeface="Century Gothic" panose="020B0502020202020204" pitchFamily="34" charset="0"/>
                </a:rPr>
                <a:t>  Для начинающих и опытных экспортеров </a:t>
              </a:r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6D1FB9F1-00C2-4740-FE5B-9BFA789A3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1001" y="1911171"/>
              <a:ext cx="912613" cy="1161051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EB29C355-5CD5-F429-1155-2235A16EAA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9482" y="1523633"/>
              <a:ext cx="341958" cy="775076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289BE1C2-B8F7-1174-2B29-E941ADB4D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214789" y="2050179"/>
              <a:ext cx="599198" cy="235572"/>
            </a:xfrm>
            <a:prstGeom prst="rect">
              <a:avLst/>
            </a:prstGeom>
            <a:noFill/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6229B9FA-799D-656D-2758-0D754C40A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67685" y="1667701"/>
              <a:ext cx="382479" cy="382479"/>
            </a:xfrm>
            <a:prstGeom prst="rect">
              <a:avLst/>
            </a:prstGeom>
          </p:spPr>
        </p:pic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8AE7597-4279-E78C-EDAD-BDB7FBB0D8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373" y="316208"/>
            <a:ext cx="643183" cy="50586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A026407-794D-55F0-A837-0E1D28DE64CC}"/>
              </a:ext>
            </a:extLst>
          </p:cNvPr>
          <p:cNvSpPr txBox="1"/>
          <p:nvPr/>
        </p:nvSpPr>
        <p:spPr>
          <a:xfrm flipH="1">
            <a:off x="194352" y="285025"/>
            <a:ext cx="104588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003696"/>
                </a:solidFill>
                <a:latin typeface="Century Gothic" panose="020B0502020202020204" pitchFamily="34" charset="0"/>
              </a:rPr>
              <a:t>Клуб экспортеров Кузбасса</a:t>
            </a:r>
          </a:p>
        </p:txBody>
      </p:sp>
      <p:sp>
        <p:nvSpPr>
          <p:cNvPr id="2" name="object 22">
            <a:extLst>
              <a:ext uri="{FF2B5EF4-FFF2-40B4-BE49-F238E27FC236}">
                <a16:creationId xmlns:a16="http://schemas.microsoft.com/office/drawing/2014/main" id="{684E8E94-CDB9-1237-8C00-6EB53F2D97D9}"/>
              </a:ext>
            </a:extLst>
          </p:cNvPr>
          <p:cNvSpPr txBox="1"/>
          <p:nvPr/>
        </p:nvSpPr>
        <p:spPr>
          <a:xfrm>
            <a:off x="194352" y="3528435"/>
            <a:ext cx="7922259" cy="852862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135" marR="1350645">
              <a:lnSpc>
                <a:spcPct val="98800"/>
              </a:lnSpc>
              <a:spcBef>
                <a:spcPts val="135"/>
              </a:spcBef>
            </a:pP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Это </a:t>
            </a:r>
            <a:r>
              <a:rPr dirty="0">
                <a:solidFill>
                  <a:srgbClr val="000000"/>
                </a:solidFill>
                <a:latin typeface="Century Gothic" panose="020B0502020202020204" pitchFamily="34" charset="0"/>
              </a:rPr>
              <a:t>«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ж</a:t>
            </a:r>
            <a:r>
              <a:rPr dirty="0" err="1">
                <a:solidFill>
                  <a:srgbClr val="000000"/>
                </a:solidFill>
                <a:latin typeface="Century Gothic" panose="020B0502020202020204" pitchFamily="34" charset="0"/>
              </a:rPr>
              <a:t>ивая</a:t>
            </a:r>
            <a:r>
              <a:rPr dirty="0">
                <a:solidFill>
                  <a:srgbClr val="000000"/>
                </a:solidFill>
                <a:latin typeface="Century Gothic" panose="020B0502020202020204" pitchFamily="34" charset="0"/>
              </a:rPr>
              <a:t>» площадка для общения, </a:t>
            </a:r>
            <a:r>
              <a:rPr dirty="0" err="1">
                <a:solidFill>
                  <a:srgbClr val="000000"/>
                </a:solidFill>
                <a:latin typeface="Century Gothic" panose="020B0502020202020204" pitchFamily="34" charset="0"/>
              </a:rPr>
              <a:t>обмена</a:t>
            </a:r>
            <a:r>
              <a:rPr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endParaRPr lang="ru-RU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64135" marR="1350645">
              <a:lnSpc>
                <a:spcPct val="98800"/>
              </a:lnSpc>
              <a:spcBef>
                <a:spcPts val="135"/>
              </a:spcBef>
            </a:pPr>
            <a:r>
              <a:rPr dirty="0" err="1">
                <a:solidFill>
                  <a:srgbClr val="000000"/>
                </a:solidFill>
                <a:latin typeface="Century Gothic" panose="020B0502020202020204" pitchFamily="34" charset="0"/>
              </a:rPr>
              <a:t>опытом</a:t>
            </a:r>
            <a:r>
              <a:rPr dirty="0">
                <a:solidFill>
                  <a:srgbClr val="000000"/>
                </a:solidFill>
                <a:latin typeface="Century Gothic" panose="020B0502020202020204" pitchFamily="34" charset="0"/>
              </a:rPr>
              <a:t> и мнениями, а также оперативного  совместного решения </a:t>
            </a:r>
            <a:r>
              <a:rPr dirty="0" err="1">
                <a:solidFill>
                  <a:srgbClr val="000000"/>
                </a:solidFill>
                <a:latin typeface="Century Gothic" panose="020B0502020202020204" pitchFamily="34" charset="0"/>
              </a:rPr>
              <a:t>возникающих</a:t>
            </a:r>
            <a:r>
              <a:rPr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dirty="0" err="1">
                <a:solidFill>
                  <a:srgbClr val="000000"/>
                </a:solidFill>
                <a:latin typeface="Century Gothic" panose="020B0502020202020204" pitchFamily="34" charset="0"/>
              </a:rPr>
              <a:t>проблем</a:t>
            </a:r>
            <a:endParaRPr lang="ru-RU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F6F401-1859-A1A3-2E56-C4256E1A0A1A}"/>
              </a:ext>
            </a:extLst>
          </p:cNvPr>
          <p:cNvSpPr txBox="1"/>
          <p:nvPr/>
        </p:nvSpPr>
        <p:spPr>
          <a:xfrm>
            <a:off x="-218982" y="2362017"/>
            <a:ext cx="73253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4175">
              <a:lnSpc>
                <a:spcPct val="100000"/>
              </a:lnSpc>
              <a:spcBef>
                <a:spcPts val="710"/>
              </a:spcBef>
            </a:pP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В 2022 году Центр выступил с инициативой создания «Клуба Экспортеров Кузбасса»</a:t>
            </a:r>
          </a:p>
        </p:txBody>
      </p:sp>
      <p:grpSp>
        <p:nvGrpSpPr>
          <p:cNvPr id="5" name="object 14">
            <a:extLst>
              <a:ext uri="{FF2B5EF4-FFF2-40B4-BE49-F238E27FC236}">
                <a16:creationId xmlns:a16="http://schemas.microsoft.com/office/drawing/2014/main" id="{BCC5E6A8-1CDC-8E83-F7E6-9D4DFBF3AF91}"/>
              </a:ext>
            </a:extLst>
          </p:cNvPr>
          <p:cNvGrpSpPr/>
          <p:nvPr/>
        </p:nvGrpSpPr>
        <p:grpSpPr>
          <a:xfrm>
            <a:off x="7205296" y="2574020"/>
            <a:ext cx="4524186" cy="3633287"/>
            <a:chOff x="8661078" y="2370989"/>
            <a:chExt cx="9221913" cy="740594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7" name="object 15">
              <a:extLst>
                <a:ext uri="{FF2B5EF4-FFF2-40B4-BE49-F238E27FC236}">
                  <a16:creationId xmlns:a16="http://schemas.microsoft.com/office/drawing/2014/main" id="{8CAAD4CA-A759-21D3-2020-CB8ED698C83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661078" y="2370989"/>
              <a:ext cx="4622030" cy="3664319"/>
            </a:xfrm>
            <a:prstGeom prst="rect">
              <a:avLst/>
            </a:prstGeom>
          </p:spPr>
        </p:pic>
        <p:pic>
          <p:nvPicPr>
            <p:cNvPr id="9" name="object 16">
              <a:extLst>
                <a:ext uri="{FF2B5EF4-FFF2-40B4-BE49-F238E27FC236}">
                  <a16:creationId xmlns:a16="http://schemas.microsoft.com/office/drawing/2014/main" id="{ABB6CB5D-596A-E403-532E-AC31B8CEDA3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429485" y="6338974"/>
              <a:ext cx="4453506" cy="3437956"/>
            </a:xfrm>
            <a:prstGeom prst="rect">
              <a:avLst/>
            </a:prstGeom>
          </p:spPr>
        </p:pic>
        <p:pic>
          <p:nvPicPr>
            <p:cNvPr id="11" name="object 17">
              <a:extLst>
                <a:ext uri="{FF2B5EF4-FFF2-40B4-BE49-F238E27FC236}">
                  <a16:creationId xmlns:a16="http://schemas.microsoft.com/office/drawing/2014/main" id="{DEA675E4-09B0-663C-3EAE-36DA444A599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414710" y="2370989"/>
              <a:ext cx="4453506" cy="3664318"/>
            </a:xfrm>
            <a:prstGeom prst="rect">
              <a:avLst/>
            </a:prstGeom>
          </p:spPr>
        </p:pic>
        <p:pic>
          <p:nvPicPr>
            <p:cNvPr id="13" name="object 18">
              <a:extLst>
                <a:ext uri="{FF2B5EF4-FFF2-40B4-BE49-F238E27FC236}">
                  <a16:creationId xmlns:a16="http://schemas.microsoft.com/office/drawing/2014/main" id="{6DB7590A-340D-9A05-1B73-BF4F4B0A1FA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61078" y="6338974"/>
              <a:ext cx="4622030" cy="3437956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0065762-AE5D-CC08-4A32-16A34523A8D9}"/>
              </a:ext>
            </a:extLst>
          </p:cNvPr>
          <p:cNvSpPr txBox="1"/>
          <p:nvPr/>
        </p:nvSpPr>
        <p:spPr>
          <a:xfrm>
            <a:off x="194351" y="4901384"/>
            <a:ext cx="9873333" cy="356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b="1" i="1" dirty="0">
                <a:solidFill>
                  <a:srgbClr val="000000"/>
                </a:solidFill>
                <a:latin typeface="Century Gothic" panose="020B0502020202020204" pitchFamily="34" charset="0"/>
              </a:rPr>
              <a:t>*</a:t>
            </a:r>
            <a:r>
              <a:rPr lang="ru-RU" sz="1600" b="1" i="1" dirty="0">
                <a:solidFill>
                  <a:srgbClr val="000000"/>
                </a:solidFill>
                <a:latin typeface="Century Gothic" panose="020B0502020202020204" pitchFamily="34" charset="0"/>
              </a:rPr>
              <a:t>Членство в Клубе является добровольным и бесплатным</a:t>
            </a:r>
            <a:endParaRPr lang="ru-RU" sz="1600" b="1" i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5652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C7AF3E-BA90-A6EA-0096-EF425DCC84D2}"/>
              </a:ext>
            </a:extLst>
          </p:cNvPr>
          <p:cNvSpPr/>
          <p:nvPr/>
        </p:nvSpPr>
        <p:spPr>
          <a:xfrm>
            <a:off x="8007658" y="0"/>
            <a:ext cx="4184342" cy="6858000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C88D7A-4256-A338-D200-C7E5B145DB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942" y="662403"/>
            <a:ext cx="1761534" cy="115588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E187EF-2E12-F8FB-0A3E-27470F684584}"/>
              </a:ext>
            </a:extLst>
          </p:cNvPr>
          <p:cNvSpPr txBox="1"/>
          <p:nvPr/>
        </p:nvSpPr>
        <p:spPr>
          <a:xfrm flipH="1">
            <a:off x="194355" y="285025"/>
            <a:ext cx="7380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3696"/>
                </a:solidFill>
                <a:latin typeface="Century Gothic" panose="020B0502020202020204" pitchFamily="34" charset="0"/>
              </a:rPr>
              <a:t>Контакты Центра поддержки экспорта Кузбасса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C3D1B05D-2C7B-E92B-3EAE-D27D6884DA41}"/>
              </a:ext>
            </a:extLst>
          </p:cNvPr>
          <p:cNvCxnSpPr>
            <a:cxnSpLocks/>
          </p:cNvCxnSpPr>
          <p:nvPr/>
        </p:nvCxnSpPr>
        <p:spPr>
          <a:xfrm>
            <a:off x="0" y="5131294"/>
            <a:ext cx="8114190" cy="0"/>
          </a:xfrm>
          <a:prstGeom prst="line">
            <a:avLst/>
          </a:prstGeom>
          <a:ln>
            <a:solidFill>
              <a:srgbClr val="00369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781FB41-8D9A-1D6F-BEEC-6B7202FC6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95" y="5745055"/>
            <a:ext cx="710215" cy="71021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0247E9EF-09B3-092D-4C6B-1EEA0DAF7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0076" y="2442185"/>
            <a:ext cx="569803" cy="569803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A00E747-82B7-3325-8D77-1CB8C68140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0076" y="3285999"/>
            <a:ext cx="568800" cy="568800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B94BD957-84F9-67F0-3D22-505454CF33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0076" y="4128811"/>
            <a:ext cx="568800" cy="5688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B006E16C-5357-B09B-062B-485FCF8F72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8153" y="2049952"/>
            <a:ext cx="724809" cy="724809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A4DF423E-D9BA-88D4-4908-EE53634A2F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4355" y="2064279"/>
            <a:ext cx="782824" cy="78282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D86D443E-020D-D505-FE29-21B9A3967ED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962" y="1976476"/>
            <a:ext cx="2152335" cy="2152335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0CDD801A-FB03-C9DB-5B48-C27BED8A19CE}"/>
              </a:ext>
            </a:extLst>
          </p:cNvPr>
          <p:cNvSpPr txBox="1"/>
          <p:nvPr/>
        </p:nvSpPr>
        <p:spPr>
          <a:xfrm>
            <a:off x="5174314" y="4128811"/>
            <a:ext cx="17696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Century Gothic" panose="020B0502020202020204" pitchFamily="34" charset="0"/>
                <a:hlinkClick r:id="rId10"/>
              </a:rPr>
              <a:t>@exportkuzbass</a:t>
            </a:r>
            <a:endParaRPr lang="ru-RU" sz="1600" dirty="0">
              <a:latin typeface="Century Gothic" panose="020B0502020202020204" pitchFamily="34" charset="0"/>
            </a:endParaRP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0F433847-3B89-A82D-8454-C8AC453CAA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67" y="1976476"/>
            <a:ext cx="2152800" cy="215280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2F03D177-4323-8A74-120D-6C76710FBB04}"/>
              </a:ext>
            </a:extLst>
          </p:cNvPr>
          <p:cNvSpPr txBox="1"/>
          <p:nvPr/>
        </p:nvSpPr>
        <p:spPr>
          <a:xfrm>
            <a:off x="825810" y="4189360"/>
            <a:ext cx="29292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Century Gothic" panose="020B0502020202020204" pitchFamily="34" charset="0"/>
                <a:hlinkClick r:id="rId12"/>
              </a:rPr>
              <a:t>vk.com/</a:t>
            </a:r>
            <a:r>
              <a:rPr lang="ru-RU" sz="1400" dirty="0" err="1">
                <a:latin typeface="Century Gothic" panose="020B0502020202020204" pitchFamily="34" charset="0"/>
                <a:hlinkClick r:id="rId12"/>
              </a:rPr>
              <a:t>export_center_kuzbass</a:t>
            </a:r>
            <a:endParaRPr lang="ru-RU" sz="1400" dirty="0">
              <a:latin typeface="Century Gothic" panose="020B0502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DACBF68-E3A9-EC6E-4D30-AE3A96C775CD}"/>
              </a:ext>
            </a:extLst>
          </p:cNvPr>
          <p:cNvSpPr txBox="1"/>
          <p:nvPr/>
        </p:nvSpPr>
        <p:spPr>
          <a:xfrm>
            <a:off x="825810" y="5794115"/>
            <a:ext cx="7448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г. Кемерово, бульвар имени академика </a:t>
            </a:r>
          </a:p>
          <a:p>
            <a:r>
              <a:rPr lang="ru-RU" dirty="0">
                <a:latin typeface="Century Gothic" panose="020B0502020202020204" pitchFamily="34" charset="0"/>
              </a:rPr>
              <a:t>Л. С. </a:t>
            </a:r>
            <a:r>
              <a:rPr lang="ru-RU" dirty="0" err="1">
                <a:latin typeface="Century Gothic" panose="020B0502020202020204" pitchFamily="34" charset="0"/>
              </a:rPr>
              <a:t>Барбараша</a:t>
            </a:r>
            <a:r>
              <a:rPr lang="ru-RU" dirty="0">
                <a:latin typeface="Century Gothic" panose="020B0502020202020204" pitchFamily="34" charset="0"/>
              </a:rPr>
              <a:t>, зд.1. (Офис 218/2)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6AE9545-6864-50F1-6542-6D03BA931D0A}"/>
              </a:ext>
            </a:extLst>
          </p:cNvPr>
          <p:cNvSpPr txBox="1"/>
          <p:nvPr/>
        </p:nvSpPr>
        <p:spPr>
          <a:xfrm>
            <a:off x="8981018" y="2683311"/>
            <a:ext cx="2234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team@export42.ru</a:t>
            </a:r>
            <a:endParaRPr lang="ru-RU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39D0B9E-A6AD-1604-B8C0-F73F6F2E2056}"/>
              </a:ext>
            </a:extLst>
          </p:cNvPr>
          <p:cNvSpPr txBox="1"/>
          <p:nvPr/>
        </p:nvSpPr>
        <p:spPr>
          <a:xfrm flipH="1">
            <a:off x="8930336" y="3374758"/>
            <a:ext cx="3079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+7 (3842) 77-88-60</a:t>
            </a:r>
          </a:p>
          <a:p>
            <a:br>
              <a:rPr lang="ru-RU" dirty="0"/>
            </a:br>
            <a:endParaRPr lang="ru-RU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707362F-3DE6-0555-1D6D-51264872C8BE}"/>
              </a:ext>
            </a:extLst>
          </p:cNvPr>
          <p:cNvSpPr txBox="1"/>
          <p:nvPr/>
        </p:nvSpPr>
        <p:spPr>
          <a:xfrm>
            <a:off x="8927508" y="4020038"/>
            <a:ext cx="30071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Сайт Центра поддержки экспорта Кузбасса</a:t>
            </a:r>
          </a:p>
          <a:p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  <a:hlinkClick r:id="rId13"/>
              </a:rPr>
              <a:t>https://export42.ru/</a:t>
            </a:r>
            <a:endParaRPr lang="ru-RU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863DDBF-EA77-0DA7-DA4B-FDE4293601A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8612">
            <a:off x="11044360" y="5596654"/>
            <a:ext cx="643659" cy="64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181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D66784-509C-658C-06EE-ED78E94D3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781BAE2-9A94-F91C-A3C5-1D638A3C74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423" y="180116"/>
            <a:ext cx="1024194" cy="778052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60D91F73-CD03-159B-0B54-AC9A1C6F29CD}"/>
              </a:ext>
            </a:extLst>
          </p:cNvPr>
          <p:cNvGrpSpPr/>
          <p:nvPr/>
        </p:nvGrpSpPr>
        <p:grpSpPr>
          <a:xfrm>
            <a:off x="-1" y="188876"/>
            <a:ext cx="12192001" cy="1378417"/>
            <a:chOff x="-1" y="1523633"/>
            <a:chExt cx="12192001" cy="154858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72023BBD-12C0-3E1B-660A-6C70BB71A908}"/>
                </a:ext>
              </a:extLst>
            </p:cNvPr>
            <p:cNvSpPr/>
            <p:nvPr/>
          </p:nvSpPr>
          <p:spPr>
            <a:xfrm>
              <a:off x="-1" y="1713645"/>
              <a:ext cx="12192001" cy="778052"/>
            </a:xfrm>
            <a:prstGeom prst="rect">
              <a:avLst/>
            </a:prstGeom>
            <a:solidFill>
              <a:srgbClr val="0036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2400" dirty="0">
                  <a:latin typeface="Century Gothic" panose="020B0502020202020204" pitchFamily="34" charset="0"/>
                </a:rPr>
                <a:t>  </a:t>
              </a:r>
              <a:r>
                <a:rPr lang="ru-RU" sz="3200" dirty="0">
                  <a:latin typeface="Century Gothic" panose="020B0502020202020204" pitchFamily="34" charset="0"/>
                </a:rPr>
                <a:t>О центре</a:t>
              </a:r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0800CD16-3085-E5A7-8D7C-5E8693BC3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1001" y="1911171"/>
              <a:ext cx="912613" cy="1161051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BE35FD2E-8FDD-70A5-44D9-9B8FA8666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9482" y="1523633"/>
              <a:ext cx="341958" cy="775076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653A4E8C-1FA9-0478-757C-FD3A84BE2E5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214789" y="2050180"/>
              <a:ext cx="599198" cy="235572"/>
            </a:xfrm>
            <a:prstGeom prst="rect">
              <a:avLst/>
            </a:prstGeom>
            <a:noFill/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B93200CB-88E1-8D3B-7169-01E217948E0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67685" y="1667701"/>
              <a:ext cx="382479" cy="382479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44C2B11-A814-0621-45CA-A7EF6A44D22A}"/>
              </a:ext>
            </a:extLst>
          </p:cNvPr>
          <p:cNvSpPr txBox="1"/>
          <p:nvPr/>
        </p:nvSpPr>
        <p:spPr>
          <a:xfrm>
            <a:off x="337350" y="1938891"/>
            <a:ext cx="68801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</a:rPr>
              <a:t>Центр поддержки экспорта Кузбасса создан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</a:rPr>
              <a:t>Правительством региона в </a:t>
            </a: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</a:rPr>
              <a:t>2019 году для продвижения продукции и услуг малых и средних компаний Кузбасса на внешних рынках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12E662-1976-6727-CA64-55E413174ED3}"/>
              </a:ext>
            </a:extLst>
          </p:cNvPr>
          <p:cNvSpPr txBox="1"/>
          <p:nvPr/>
        </p:nvSpPr>
        <p:spPr>
          <a:xfrm>
            <a:off x="337351" y="3747078"/>
            <a:ext cx="57172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3696"/>
                </a:solidFill>
                <a:latin typeface="Century Gothic" panose="020B0502020202020204" pitchFamily="34" charset="0"/>
              </a:rPr>
              <a:t>КТО МОЖЕТ </a:t>
            </a:r>
            <a:r>
              <a:rPr lang="ru-RU" sz="3200" b="1" dirty="0">
                <a:solidFill>
                  <a:srgbClr val="003696"/>
                </a:solidFill>
                <a:latin typeface="Century Gothic" panose="020B0502020202020204" pitchFamily="34" charset="0"/>
              </a:rPr>
              <a:t>ОБРАТИТЬСЯ </a:t>
            </a:r>
          </a:p>
          <a:p>
            <a:r>
              <a:rPr lang="ru-RU" sz="3200" b="1" dirty="0">
                <a:solidFill>
                  <a:srgbClr val="003696"/>
                </a:solidFill>
                <a:latin typeface="Century Gothic" panose="020B0502020202020204" pitchFamily="34" charset="0"/>
              </a:rPr>
              <a:t>ЗА</a:t>
            </a:r>
            <a:r>
              <a:rPr lang="en-US" sz="3200" b="1" dirty="0">
                <a:solidFill>
                  <a:srgbClr val="003696"/>
                </a:solidFill>
                <a:latin typeface="Century Gothic" panose="020B0502020202020204" pitchFamily="34" charset="0"/>
              </a:rPr>
              <a:t> </a:t>
            </a:r>
            <a:r>
              <a:rPr lang="ru-RU" sz="3200" b="1" dirty="0">
                <a:solidFill>
                  <a:srgbClr val="003696"/>
                </a:solidFill>
                <a:latin typeface="Century Gothic" panose="020B0502020202020204" pitchFamily="34" charset="0"/>
              </a:rPr>
              <a:t>ПОДДЕРЖКОЙ</a:t>
            </a:r>
            <a:r>
              <a:rPr lang="en-US" sz="3200" b="1" dirty="0">
                <a:solidFill>
                  <a:srgbClr val="003696"/>
                </a:solidFill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3E2D092-1CA0-A593-4E2C-EF83DDF76CDF}"/>
              </a:ext>
            </a:extLst>
          </p:cNvPr>
          <p:cNvSpPr txBox="1"/>
          <p:nvPr/>
        </p:nvSpPr>
        <p:spPr>
          <a:xfrm>
            <a:off x="337351" y="4839684"/>
            <a:ext cx="82532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Century Gothic" panose="020B0502020202020204" pitchFamily="34" charset="0"/>
              </a:rPr>
              <a:t>Малые и средние компании и </a:t>
            </a:r>
          </a:p>
          <a:p>
            <a:r>
              <a:rPr lang="ru-RU" sz="2000" dirty="0">
                <a:solidFill>
                  <a:srgbClr val="000000"/>
                </a:solidFill>
                <a:latin typeface="Century Gothic" panose="020B0502020202020204" pitchFamily="34" charset="0"/>
              </a:rPr>
              <a:t>индивидуальные </a:t>
            </a:r>
            <a:r>
              <a:rPr lang="ru-RU" sz="2000" dirty="0">
                <a:latin typeface="Century Gothic" panose="020B0502020202020204" pitchFamily="34" charset="0"/>
              </a:rPr>
              <a:t>предприниматели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D974F74-9343-1FE6-70DB-ED7C234647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072" y="1743113"/>
            <a:ext cx="4063542" cy="4063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8474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340713D-D9D1-5D9D-D57D-147434104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423" y="180116"/>
            <a:ext cx="1024194" cy="778052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86F5A371-A847-5E24-E714-85FD108E194C}"/>
              </a:ext>
            </a:extLst>
          </p:cNvPr>
          <p:cNvGrpSpPr/>
          <p:nvPr/>
        </p:nvGrpSpPr>
        <p:grpSpPr>
          <a:xfrm>
            <a:off x="0" y="1147613"/>
            <a:ext cx="12192001" cy="1378417"/>
            <a:chOff x="-1" y="1523633"/>
            <a:chExt cx="12192001" cy="154858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BD0E983B-0AE0-E5AD-58F8-9221A599C2D8}"/>
                </a:ext>
              </a:extLst>
            </p:cNvPr>
            <p:cNvSpPr/>
            <p:nvPr/>
          </p:nvSpPr>
          <p:spPr>
            <a:xfrm>
              <a:off x="-1" y="1708229"/>
              <a:ext cx="12192001" cy="778052"/>
            </a:xfrm>
            <a:prstGeom prst="rect">
              <a:avLst/>
            </a:prstGeom>
            <a:solidFill>
              <a:srgbClr val="0036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14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endParaRPr lang="ru-RU" sz="14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r>
                <a:rPr lang="ru-RU" sz="14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  </a:t>
              </a:r>
              <a:r>
                <a:rPr lang="en-US" dirty="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Услуги</a:t>
              </a:r>
              <a:r>
                <a:rPr lang="en-US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оказываются</a:t>
              </a:r>
              <a:r>
                <a:rPr lang="en-US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бесплатн</a:t>
              </a:r>
              <a:r>
                <a:rPr lang="ru-RU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о </a:t>
              </a:r>
              <a:r>
                <a:rPr lang="en-US" dirty="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либо</a:t>
              </a:r>
              <a:r>
                <a:rPr lang="en-US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на</a:t>
              </a:r>
              <a:r>
                <a:rPr lang="en-US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условиях</a:t>
              </a:r>
              <a:r>
                <a:rPr lang="en-US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dirty="0" err="1">
                  <a:solidFill>
                    <a:schemeClr val="bg1"/>
                  </a:solidFill>
                  <a:latin typeface="Century Gothic" panose="020B0502020202020204" pitchFamily="34" charset="0"/>
                </a:rPr>
                <a:t>софинансирования</a:t>
              </a:r>
              <a:endParaRPr lang="en-US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endParaRPr lang="ru-RU" sz="2400" dirty="0">
                <a:latin typeface="Century Gothic" panose="020B0502020202020204" pitchFamily="34" charset="0"/>
              </a:endParaRPr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EDFC3785-61B2-525A-BDCF-7A81504903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1001" y="1911171"/>
              <a:ext cx="912613" cy="1161051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261DB8CC-426B-143E-2372-44012A5725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9482" y="1523633"/>
              <a:ext cx="341958" cy="775076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5F099B13-7EF5-1259-B2B7-A544ED4608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214789" y="2050180"/>
              <a:ext cx="599198" cy="235572"/>
            </a:xfrm>
            <a:prstGeom prst="rect">
              <a:avLst/>
            </a:prstGeom>
            <a:noFill/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2841CD7F-8780-DEDB-0421-EBAE0ECB4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67685" y="1667701"/>
              <a:ext cx="382479" cy="382479"/>
            </a:xfrm>
            <a:prstGeom prst="rect">
              <a:avLst/>
            </a:prstGeom>
          </p:spPr>
        </p:pic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81C06FB-0B54-C87D-A511-853A9A4FF4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373" y="316208"/>
            <a:ext cx="643183" cy="50586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4BFDED9-5150-4373-DF1C-C1FEC0D2C609}"/>
              </a:ext>
            </a:extLst>
          </p:cNvPr>
          <p:cNvSpPr txBox="1"/>
          <p:nvPr/>
        </p:nvSpPr>
        <p:spPr>
          <a:xfrm flipH="1">
            <a:off x="194355" y="285025"/>
            <a:ext cx="7380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3696"/>
                </a:solidFill>
                <a:latin typeface="Century Gothic" panose="020B0502020202020204" pitchFamily="34" charset="0"/>
              </a:rPr>
              <a:t>Услуги центра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556560-072A-8AB7-2462-3D5B4AC4742E}"/>
              </a:ext>
            </a:extLst>
          </p:cNvPr>
          <p:cNvSpPr txBox="1"/>
          <p:nvPr/>
        </p:nvSpPr>
        <p:spPr>
          <a:xfrm>
            <a:off x="194355" y="2319146"/>
            <a:ext cx="616110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latin typeface="Century Gothic" panose="020B0502020202020204" pitchFamily="34" charset="0"/>
              </a:rPr>
              <a:t>Международные и межрегиональные </a:t>
            </a:r>
          </a:p>
          <a:p>
            <a:r>
              <a:rPr lang="ru-RU" sz="2000" dirty="0">
                <a:latin typeface="Century Gothic" panose="020B0502020202020204" pitchFamily="34" charset="0"/>
              </a:rPr>
              <a:t>бизнес-миссии с участием представителей иностранных государств</a:t>
            </a:r>
          </a:p>
          <a:p>
            <a:r>
              <a:rPr lang="ru-RU" sz="2000" dirty="0">
                <a:latin typeface="Century Gothic" panose="020B0502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latin typeface="Century Gothic" panose="020B0502020202020204" pitchFamily="34" charset="0"/>
              </a:rPr>
              <a:t>Реверсные бизнес-миссии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2000" dirty="0">
              <a:latin typeface="Century Gothic" panose="020B0502020202020204" pitchFamily="34" charset="0"/>
            </a:endParaRPr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latin typeface="Century Gothic" panose="020B0502020202020204" pitchFamily="34" charset="0"/>
              </a:rPr>
              <a:t>Содействие в участии выставочно-ярмарочных мероприятиях </a:t>
            </a:r>
          </a:p>
          <a:p>
            <a:endParaRPr lang="ru-RU" sz="2000" dirty="0">
              <a:latin typeface="Century Gothic" panose="020B0502020202020204" pitchFamily="34" charset="0"/>
            </a:endParaRPr>
          </a:p>
          <a:p>
            <a:pPr marL="285750" indent="-28575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latin typeface="Century Gothic" panose="020B0502020202020204" pitchFamily="34" charset="0"/>
              </a:rPr>
              <a:t>Содействие в процессе стандартизации </a:t>
            </a:r>
          </a:p>
          <a:p>
            <a:r>
              <a:rPr lang="ru-RU" sz="2000" dirty="0">
                <a:latin typeface="Century Gothic" panose="020B0502020202020204" pitchFamily="34" charset="0"/>
              </a:rPr>
              <a:t>и сертификации продукции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126810-825F-70CA-CAD7-89AFB96F89D6}"/>
              </a:ext>
            </a:extLst>
          </p:cNvPr>
          <p:cNvSpPr txBox="1"/>
          <p:nvPr/>
        </p:nvSpPr>
        <p:spPr>
          <a:xfrm>
            <a:off x="6134239" y="2319146"/>
            <a:ext cx="6161102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ru-RU" sz="2000" dirty="0">
                <a:latin typeface="Century Gothic" panose="020B0502020202020204" pitchFamily="34" charset="0"/>
              </a:rPr>
              <a:t>Содействие в организации и</a:t>
            </a:r>
          </a:p>
          <a:p>
            <a:pPr lvl="0">
              <a:buClr>
                <a:schemeClr val="tx1"/>
              </a:buClr>
            </a:pPr>
            <a:r>
              <a:rPr lang="ru-RU" sz="2000" dirty="0">
                <a:latin typeface="Century Gothic" panose="020B0502020202020204" pitchFamily="34" charset="0"/>
              </a:rPr>
              <a:t>осуществлении транспортировки </a:t>
            </a:r>
          </a:p>
          <a:p>
            <a:pPr lvl="0">
              <a:buClr>
                <a:schemeClr val="tx1"/>
              </a:buClr>
            </a:pPr>
            <a:r>
              <a:rPr lang="ru-RU" sz="2000" dirty="0">
                <a:latin typeface="Century Gothic" panose="020B0502020202020204" pitchFamily="34" charset="0"/>
              </a:rPr>
              <a:t>продукции, предназначенной для экспорта</a:t>
            </a:r>
          </a:p>
          <a:p>
            <a:pPr lvl="0">
              <a:lnSpc>
                <a:spcPct val="115000"/>
              </a:lnSpc>
            </a:pPr>
            <a:r>
              <a:rPr lang="ru-RU" sz="2000" dirty="0">
                <a:latin typeface="Century Gothic" panose="020B0502020202020204" pitchFamily="34" charset="0"/>
              </a:rPr>
              <a:t> </a:t>
            </a:r>
          </a:p>
          <a:p>
            <a:pPr marL="285750" lvl="0" indent="-285750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ru-RU" sz="2000" dirty="0">
                <a:latin typeface="Century Gothic" panose="020B0502020202020204" pitchFamily="34" charset="0"/>
              </a:rPr>
              <a:t>Консультирование по вопросам ВЭД</a:t>
            </a:r>
          </a:p>
          <a:p>
            <a:pPr marL="285750" lvl="0" indent="-285750"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ru-RU" sz="2000" dirty="0">
              <a:latin typeface="Century Gothic" panose="020B0502020202020204" pitchFamily="34" charset="0"/>
            </a:endParaRPr>
          </a:p>
          <a:p>
            <a:pPr marL="285750" lvl="0" indent="-285750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000" dirty="0">
                <a:latin typeface="Century Gothic" panose="020B0502020202020204" pitchFamily="34" charset="0"/>
              </a:rPr>
              <a:t>Мастер-классы, семинары, вебинары </a:t>
            </a:r>
          </a:p>
          <a:p>
            <a:pPr lvl="0">
              <a:spcAft>
                <a:spcPts val="800"/>
              </a:spcAft>
            </a:pPr>
            <a:r>
              <a:rPr lang="ru-RU" sz="2000" dirty="0">
                <a:latin typeface="Century Gothic" panose="020B0502020202020204" pitchFamily="34" charset="0"/>
              </a:rPr>
              <a:t>и другие мероприятия, направленные </a:t>
            </a:r>
          </a:p>
          <a:p>
            <a:pPr lvl="0">
              <a:spcAft>
                <a:spcPts val="800"/>
              </a:spcAft>
            </a:pPr>
            <a:r>
              <a:rPr lang="ru-RU" sz="2000" dirty="0">
                <a:latin typeface="Century Gothic" panose="020B0502020202020204" pitchFamily="34" charset="0"/>
              </a:rPr>
              <a:t>на информационную поддержку  </a:t>
            </a:r>
          </a:p>
        </p:txBody>
      </p:sp>
    </p:spTree>
    <p:extLst>
      <p:ext uri="{BB962C8B-B14F-4D97-AF65-F5344CB8AC3E}">
        <p14:creationId xmlns:p14="http://schemas.microsoft.com/office/powerpoint/2010/main" val="1106967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99B78D-A67E-B745-D771-F4B48697A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Овал 35">
            <a:extLst>
              <a:ext uri="{FF2B5EF4-FFF2-40B4-BE49-F238E27FC236}">
                <a16:creationId xmlns:a16="http://schemas.microsoft.com/office/drawing/2014/main" id="{650FBA68-6622-34A2-4AB5-A77A1EECBA70}"/>
              </a:ext>
            </a:extLst>
          </p:cNvPr>
          <p:cNvSpPr/>
          <p:nvPr/>
        </p:nvSpPr>
        <p:spPr>
          <a:xfrm>
            <a:off x="909860" y="2578237"/>
            <a:ext cx="1262965" cy="1052730"/>
          </a:xfrm>
          <a:prstGeom prst="ellipse">
            <a:avLst/>
          </a:prstGeom>
          <a:solidFill>
            <a:srgbClr val="00369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C408E66-04DD-30A6-2FDA-99A201BC8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423" y="180116"/>
            <a:ext cx="1024194" cy="778052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7F3042F8-8CD0-2E06-402F-6935CE246BA4}"/>
              </a:ext>
            </a:extLst>
          </p:cNvPr>
          <p:cNvGrpSpPr/>
          <p:nvPr/>
        </p:nvGrpSpPr>
        <p:grpSpPr>
          <a:xfrm>
            <a:off x="0" y="1147613"/>
            <a:ext cx="12192001" cy="1378417"/>
            <a:chOff x="-1" y="1523633"/>
            <a:chExt cx="12192001" cy="154858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827DF714-ED5F-2782-89AD-6B4526D2225C}"/>
                </a:ext>
              </a:extLst>
            </p:cNvPr>
            <p:cNvSpPr/>
            <p:nvPr/>
          </p:nvSpPr>
          <p:spPr>
            <a:xfrm>
              <a:off x="-1" y="1708229"/>
              <a:ext cx="12192001" cy="778052"/>
            </a:xfrm>
            <a:prstGeom prst="rect">
              <a:avLst/>
            </a:prstGeom>
            <a:solidFill>
              <a:srgbClr val="0036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400" dirty="0">
                <a:latin typeface="Century Gothic" panose="020B0502020202020204" pitchFamily="34" charset="0"/>
              </a:endParaRPr>
            </a:p>
            <a:p>
              <a:r>
                <a:rPr lang="ru-RU" sz="2400" dirty="0">
                  <a:latin typeface="Century Gothic" panose="020B0502020202020204" pitchFamily="34" charset="0"/>
                </a:rPr>
                <a:t> На каком этапе можно получить поддержку? </a:t>
              </a:r>
              <a:endParaRPr lang="en-US" sz="2400" dirty="0">
                <a:latin typeface="Century Gothic" panose="020B0502020202020204" pitchFamily="34" charset="0"/>
              </a:endParaRPr>
            </a:p>
            <a:p>
              <a:endParaRPr lang="ru-RU" sz="2400" dirty="0">
                <a:latin typeface="Century Gothic" panose="020B0502020202020204" pitchFamily="34" charset="0"/>
              </a:endParaRPr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11B611DF-74FD-AB13-19E5-1F306F7B81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1001" y="1911171"/>
              <a:ext cx="912613" cy="1161051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268DF0B3-B224-4D59-4DDD-9529B545F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9482" y="1523633"/>
              <a:ext cx="341958" cy="775076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5244EBDE-9C47-D8AD-DA5F-93066D308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214789" y="2050180"/>
              <a:ext cx="599198" cy="235572"/>
            </a:xfrm>
            <a:prstGeom prst="rect">
              <a:avLst/>
            </a:prstGeom>
            <a:noFill/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4E2E05DC-C1B2-7CA5-FA2D-7C0B03D683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67685" y="1667701"/>
              <a:ext cx="382479" cy="382479"/>
            </a:xfrm>
            <a:prstGeom prst="rect">
              <a:avLst/>
            </a:prstGeom>
          </p:spPr>
        </p:pic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0C23633-933C-0AD9-5C87-C74143101F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373" y="316208"/>
            <a:ext cx="643183" cy="50586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61116CD-4537-9241-95DE-43F16B62DAC7}"/>
              </a:ext>
            </a:extLst>
          </p:cNvPr>
          <p:cNvSpPr txBox="1"/>
          <p:nvPr/>
        </p:nvSpPr>
        <p:spPr>
          <a:xfrm flipH="1">
            <a:off x="194355" y="285025"/>
            <a:ext cx="73807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3696"/>
                </a:solidFill>
                <a:latin typeface="Century Gothic" panose="020B0502020202020204" pitchFamily="34" charset="0"/>
              </a:rPr>
              <a:t>Услуги центра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9A57AD-7F3E-F5EE-AF22-11C08047A7F8}"/>
              </a:ext>
            </a:extLst>
          </p:cNvPr>
          <p:cNvSpPr/>
          <p:nvPr/>
        </p:nvSpPr>
        <p:spPr>
          <a:xfrm>
            <a:off x="3121326" y="2789808"/>
            <a:ext cx="2352582" cy="1278384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00ABE16-626A-F5E6-D3F6-AABE58A176F7}"/>
              </a:ext>
            </a:extLst>
          </p:cNvPr>
          <p:cNvSpPr/>
          <p:nvPr/>
        </p:nvSpPr>
        <p:spPr>
          <a:xfrm>
            <a:off x="5816354" y="2789808"/>
            <a:ext cx="2352582" cy="1278384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382C1C2-4EB6-214F-8929-290812DF73E7}"/>
              </a:ext>
            </a:extLst>
          </p:cNvPr>
          <p:cNvSpPr/>
          <p:nvPr/>
        </p:nvSpPr>
        <p:spPr>
          <a:xfrm>
            <a:off x="8511382" y="2789808"/>
            <a:ext cx="2352582" cy="1278384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58F66F-1362-BF93-14CC-DB048A845F1B}"/>
              </a:ext>
            </a:extLst>
          </p:cNvPr>
          <p:cNvSpPr/>
          <p:nvPr/>
        </p:nvSpPr>
        <p:spPr>
          <a:xfrm>
            <a:off x="426298" y="4518734"/>
            <a:ext cx="2352582" cy="1278384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FD861CF-3417-F6D6-E1A9-8DFBA8218380}"/>
              </a:ext>
            </a:extLst>
          </p:cNvPr>
          <p:cNvSpPr/>
          <p:nvPr/>
        </p:nvSpPr>
        <p:spPr>
          <a:xfrm>
            <a:off x="3121326" y="4518734"/>
            <a:ext cx="2352582" cy="1278384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CC8E033-5830-4531-3BE5-A405F1394590}"/>
              </a:ext>
            </a:extLst>
          </p:cNvPr>
          <p:cNvSpPr/>
          <p:nvPr/>
        </p:nvSpPr>
        <p:spPr>
          <a:xfrm>
            <a:off x="5816354" y="4518734"/>
            <a:ext cx="2352582" cy="1278384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A75FB1E-4D66-B45E-0CE4-D6837AA70361}"/>
              </a:ext>
            </a:extLst>
          </p:cNvPr>
          <p:cNvSpPr/>
          <p:nvPr/>
        </p:nvSpPr>
        <p:spPr>
          <a:xfrm>
            <a:off x="8511382" y="4518734"/>
            <a:ext cx="2352582" cy="1278384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56CD85-133F-683B-A705-74DDF9F8BF83}"/>
              </a:ext>
            </a:extLst>
          </p:cNvPr>
          <p:cNvSpPr txBox="1"/>
          <p:nvPr/>
        </p:nvSpPr>
        <p:spPr>
          <a:xfrm>
            <a:off x="3121326" y="2799940"/>
            <a:ext cx="319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lt1"/>
                </a:solidFill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6F6864-AC2D-636C-6424-2AF3B2AABCA6}"/>
              </a:ext>
            </a:extLst>
          </p:cNvPr>
          <p:cNvSpPr txBox="1"/>
          <p:nvPr/>
        </p:nvSpPr>
        <p:spPr>
          <a:xfrm>
            <a:off x="5816354" y="2789808"/>
            <a:ext cx="319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lt1"/>
                </a:solidFill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4DB31E-FA41-19D4-E22B-0C8AB9507768}"/>
              </a:ext>
            </a:extLst>
          </p:cNvPr>
          <p:cNvSpPr txBox="1"/>
          <p:nvPr/>
        </p:nvSpPr>
        <p:spPr>
          <a:xfrm>
            <a:off x="8511382" y="2789807"/>
            <a:ext cx="319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lt1"/>
                </a:solidFill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B217541-7FD5-E5A0-45B8-E5FBE3CD5782}"/>
              </a:ext>
            </a:extLst>
          </p:cNvPr>
          <p:cNvSpPr txBox="1"/>
          <p:nvPr/>
        </p:nvSpPr>
        <p:spPr>
          <a:xfrm>
            <a:off x="391663" y="4518734"/>
            <a:ext cx="319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lt1"/>
                </a:solidFill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A4592F3-7D84-E2C7-7EA1-2D26F4E66DDE}"/>
              </a:ext>
            </a:extLst>
          </p:cNvPr>
          <p:cNvSpPr txBox="1"/>
          <p:nvPr/>
        </p:nvSpPr>
        <p:spPr>
          <a:xfrm>
            <a:off x="3121326" y="4474372"/>
            <a:ext cx="319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lt1"/>
                </a:solidFill>
                <a:latin typeface="Century Gothic" panose="020B0502020202020204" pitchFamily="34" charset="0"/>
              </a:rPr>
              <a:t>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5A4E73A-932F-E453-BDA8-22BB141958E9}"/>
              </a:ext>
            </a:extLst>
          </p:cNvPr>
          <p:cNvSpPr txBox="1"/>
          <p:nvPr/>
        </p:nvSpPr>
        <p:spPr>
          <a:xfrm>
            <a:off x="5848905" y="4482776"/>
            <a:ext cx="319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lt1"/>
                </a:solidFill>
                <a:latin typeface="Century Gothic" panose="020B0502020202020204" pitchFamily="34" charset="0"/>
              </a:rPr>
              <a:t>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51C6FE-5114-7201-0A53-9C9BC8900C0A}"/>
              </a:ext>
            </a:extLst>
          </p:cNvPr>
          <p:cNvSpPr txBox="1"/>
          <p:nvPr/>
        </p:nvSpPr>
        <p:spPr>
          <a:xfrm>
            <a:off x="8511382" y="4474398"/>
            <a:ext cx="319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lt1"/>
                </a:solidFill>
                <a:latin typeface="Century Gothic" panose="020B0502020202020204" pitchFamily="34" charset="0"/>
              </a:rPr>
              <a:t>7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B1AFFAF-757E-D618-8894-7D20A0DFF379}"/>
              </a:ext>
            </a:extLst>
          </p:cNvPr>
          <p:cNvSpPr txBox="1"/>
          <p:nvPr/>
        </p:nvSpPr>
        <p:spPr>
          <a:xfrm>
            <a:off x="3258105" y="3194489"/>
            <a:ext cx="2215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lt1"/>
                </a:solidFill>
                <a:latin typeface="Century Gothic" panose="020B0502020202020204" pitchFamily="34" charset="0"/>
              </a:rPr>
              <a:t>Выбор рынка </a:t>
            </a:r>
          </a:p>
          <a:p>
            <a:r>
              <a:rPr lang="ru-RU" sz="1600" dirty="0">
                <a:solidFill>
                  <a:schemeClr val="lt1"/>
                </a:solidFill>
                <a:latin typeface="Century Gothic" panose="020B0502020202020204" pitchFamily="34" charset="0"/>
              </a:rPr>
              <a:t>и поиск покупателя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0A031C0-F83D-5C3F-847B-112C0C574269}"/>
              </a:ext>
            </a:extLst>
          </p:cNvPr>
          <p:cNvSpPr txBox="1"/>
          <p:nvPr/>
        </p:nvSpPr>
        <p:spPr>
          <a:xfrm>
            <a:off x="6096000" y="2880726"/>
            <a:ext cx="22158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lt1"/>
                </a:solidFill>
                <a:latin typeface="Century Gothic" panose="020B0502020202020204" pitchFamily="34" charset="0"/>
              </a:rPr>
              <a:t>Подготовка продукта </a:t>
            </a:r>
          </a:p>
          <a:p>
            <a:r>
              <a:rPr lang="ru-RU" sz="1600" dirty="0">
                <a:solidFill>
                  <a:schemeClr val="lt1"/>
                </a:solidFill>
                <a:latin typeface="Century Gothic" panose="020B0502020202020204" pitchFamily="34" charset="0"/>
              </a:rPr>
              <a:t>к требованиям рынка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E09A19-120D-13F9-2EA4-9B95A6F6733D}"/>
              </a:ext>
            </a:extLst>
          </p:cNvPr>
          <p:cNvSpPr txBox="1"/>
          <p:nvPr/>
        </p:nvSpPr>
        <p:spPr>
          <a:xfrm>
            <a:off x="8847741" y="3010531"/>
            <a:ext cx="22158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lt1"/>
                </a:solidFill>
                <a:latin typeface="Century Gothic" panose="020B0502020202020204" pitchFamily="34" charset="0"/>
              </a:rPr>
              <a:t>Переговоры </a:t>
            </a:r>
          </a:p>
          <a:p>
            <a:r>
              <a:rPr lang="ru-RU" sz="1600" dirty="0">
                <a:solidFill>
                  <a:schemeClr val="lt1"/>
                </a:solidFill>
                <a:latin typeface="Century Gothic" panose="020B0502020202020204" pitchFamily="34" charset="0"/>
              </a:rPr>
              <a:t>и заключение контракта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8BE0AD2-3A25-45E7-A8D9-EFE40EAA7CE8}"/>
              </a:ext>
            </a:extLst>
          </p:cNvPr>
          <p:cNvSpPr txBox="1"/>
          <p:nvPr/>
        </p:nvSpPr>
        <p:spPr>
          <a:xfrm>
            <a:off x="563077" y="4936037"/>
            <a:ext cx="22158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lt1"/>
                </a:solidFill>
                <a:latin typeface="Century Gothic" panose="020B0502020202020204" pitchFamily="34" charset="0"/>
              </a:rPr>
              <a:t>Производство</a:t>
            </a:r>
            <a:r>
              <a:rPr lang="ru-RU" sz="1400" dirty="0">
                <a:solidFill>
                  <a:schemeClr val="lt1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9E4099F-A89C-6A87-605F-8119186C86EC}"/>
              </a:ext>
            </a:extLst>
          </p:cNvPr>
          <p:cNvSpPr txBox="1"/>
          <p:nvPr/>
        </p:nvSpPr>
        <p:spPr>
          <a:xfrm>
            <a:off x="3281124" y="4896316"/>
            <a:ext cx="2215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lt1"/>
                </a:solidFill>
                <a:latin typeface="Century Gothic" panose="020B0502020202020204" pitchFamily="34" charset="0"/>
              </a:rPr>
              <a:t>Таможенное оформление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7AB53D2-411D-7CA1-D31B-8BDFA219B61C}"/>
              </a:ext>
            </a:extLst>
          </p:cNvPr>
          <p:cNvSpPr txBox="1"/>
          <p:nvPr/>
        </p:nvSpPr>
        <p:spPr>
          <a:xfrm>
            <a:off x="5953133" y="4899543"/>
            <a:ext cx="22158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lt1"/>
                </a:solidFill>
                <a:latin typeface="Century Gothic" panose="020B0502020202020204" pitchFamily="34" charset="0"/>
              </a:rPr>
              <a:t>Логистика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DE12B0D-178A-2416-3FD3-B5E8A7C2F56E}"/>
              </a:ext>
            </a:extLst>
          </p:cNvPr>
          <p:cNvSpPr txBox="1"/>
          <p:nvPr/>
        </p:nvSpPr>
        <p:spPr>
          <a:xfrm>
            <a:off x="8657586" y="4863385"/>
            <a:ext cx="2215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lt1"/>
                </a:solidFill>
                <a:latin typeface="Century Gothic" panose="020B0502020202020204" pitchFamily="34" charset="0"/>
              </a:rPr>
              <a:t>Оплата </a:t>
            </a:r>
          </a:p>
          <a:p>
            <a:r>
              <a:rPr lang="ru-RU" sz="1600" dirty="0">
                <a:solidFill>
                  <a:schemeClr val="lt1"/>
                </a:solidFill>
                <a:latin typeface="Century Gothic" panose="020B0502020202020204" pitchFamily="34" charset="0"/>
              </a:rPr>
              <a:t>и поставки 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C7F035D-3537-6B18-6A39-0E9464916F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298" y="1947879"/>
            <a:ext cx="2473137" cy="2434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048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B8AE9-0E72-15F2-9C5E-2AE6B12E9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B4C5E1-277E-BB09-C95A-0D9B9B58C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423" y="180116"/>
            <a:ext cx="1024194" cy="778052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A55000E2-9D0C-8C57-7D8D-28C2D7B7B49C}"/>
              </a:ext>
            </a:extLst>
          </p:cNvPr>
          <p:cNvGrpSpPr/>
          <p:nvPr/>
        </p:nvGrpSpPr>
        <p:grpSpPr>
          <a:xfrm>
            <a:off x="0" y="1268530"/>
            <a:ext cx="12192001" cy="1378417"/>
            <a:chOff x="0" y="1523633"/>
            <a:chExt cx="12192001" cy="154858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DE0473D4-8ECE-091F-EC5C-4D7C0A49FBA0}"/>
                </a:ext>
              </a:extLst>
            </p:cNvPr>
            <p:cNvSpPr/>
            <p:nvPr/>
          </p:nvSpPr>
          <p:spPr>
            <a:xfrm>
              <a:off x="0" y="1667701"/>
              <a:ext cx="12192001" cy="778052"/>
            </a:xfrm>
            <a:prstGeom prst="rect">
              <a:avLst/>
            </a:prstGeom>
            <a:solidFill>
              <a:srgbClr val="0036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2400" dirty="0">
                  <a:latin typeface="Century Gothic" panose="020B0502020202020204" pitchFamily="34" charset="0"/>
                </a:rPr>
                <a:t>   </a:t>
              </a:r>
              <a:r>
                <a:rPr lang="ru-RU" sz="2000" dirty="0">
                  <a:latin typeface="Century Gothic" panose="020B0502020202020204" pitchFamily="34" charset="0"/>
                </a:rPr>
                <a:t>Комплекс услуг по поиску контрагента и сопровождению сделок</a:t>
              </a:r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8AA75801-B2A6-28CA-7E29-767211CDD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1001" y="1911171"/>
              <a:ext cx="912613" cy="1161051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1485FE7A-204D-B0D2-EAF0-039839B057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9482" y="1523633"/>
              <a:ext cx="341958" cy="775076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B599CA7A-E668-0E0D-1600-17F5E2798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214789" y="2050180"/>
              <a:ext cx="599198" cy="235572"/>
            </a:xfrm>
            <a:prstGeom prst="rect">
              <a:avLst/>
            </a:prstGeom>
            <a:noFill/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F80638FC-344A-5055-01A0-DE372559B4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67685" y="1667701"/>
              <a:ext cx="382479" cy="382479"/>
            </a:xfrm>
            <a:prstGeom prst="rect">
              <a:avLst/>
            </a:prstGeom>
          </p:spPr>
        </p:pic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7FD2893-AEB3-C9B7-2FD7-517846A846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373" y="316208"/>
            <a:ext cx="643183" cy="50586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04C0C7C-4A99-DB43-6E28-0CE4F9D6A04A}"/>
              </a:ext>
            </a:extLst>
          </p:cNvPr>
          <p:cNvSpPr txBox="1"/>
          <p:nvPr/>
        </p:nvSpPr>
        <p:spPr>
          <a:xfrm flipH="1">
            <a:off x="194353" y="285025"/>
            <a:ext cx="107518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3696"/>
                </a:solidFill>
                <a:latin typeface="Century Gothic" panose="020B0502020202020204" pitchFamily="34" charset="0"/>
              </a:rPr>
              <a:t>Услуги центра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627E63-EAA0-583E-55DA-E6A73B68DE0C}"/>
              </a:ext>
            </a:extLst>
          </p:cNvPr>
          <p:cNvSpPr txBox="1"/>
          <p:nvPr/>
        </p:nvSpPr>
        <p:spPr>
          <a:xfrm>
            <a:off x="269453" y="2185354"/>
            <a:ext cx="49610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Century Gothic" panose="020B0502020202020204" pitchFamily="34" charset="0"/>
              </a:rPr>
              <a:t>Поиск иностранного покупателя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77B72D-A6DE-C142-CD67-5A7E65065CCE}"/>
              </a:ext>
            </a:extLst>
          </p:cNvPr>
          <p:cNvSpPr txBox="1"/>
          <p:nvPr/>
        </p:nvSpPr>
        <p:spPr>
          <a:xfrm>
            <a:off x="726953" y="2893726"/>
            <a:ext cx="48915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поиск и подбор иностранных покупателей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E1348B-0501-583F-B1DA-F000639BA1DE}"/>
              </a:ext>
            </a:extLst>
          </p:cNvPr>
          <p:cNvSpPr txBox="1"/>
          <p:nvPr/>
        </p:nvSpPr>
        <p:spPr>
          <a:xfrm>
            <a:off x="722514" y="3437808"/>
            <a:ext cx="524166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формирование коммерческого </a:t>
            </a:r>
          </a:p>
          <a:p>
            <a:r>
              <a:rPr lang="ru-RU" sz="1600" dirty="0">
                <a:latin typeface="Century Gothic" panose="020B0502020202020204" pitchFamily="34" charset="0"/>
              </a:rPr>
              <a:t>предложения на иностранном языке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сопровождение переговорного процесса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перевод презентационных материалов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пересылка пробной продукции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консультирование по условиям доступа</a:t>
            </a:r>
          </a:p>
          <a:p>
            <a:r>
              <a:rPr lang="ru-RU" sz="1600" dirty="0">
                <a:latin typeface="Century Gothic" panose="020B0502020202020204" pitchFamily="34" charset="0"/>
              </a:rPr>
              <a:t>на рынок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B609193-959B-18B0-81B7-D7C6B4E7A40F}"/>
              </a:ext>
            </a:extLst>
          </p:cNvPr>
          <p:cNvSpPr txBox="1"/>
          <p:nvPr/>
        </p:nvSpPr>
        <p:spPr>
          <a:xfrm>
            <a:off x="704759" y="5487412"/>
            <a:ext cx="51855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маркетинговые или патентные исследования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создание/модернизация сайтов </a:t>
            </a:r>
          </a:p>
        </p:txBody>
      </p:sp>
      <p:sp>
        <p:nvSpPr>
          <p:cNvPr id="21" name="Левая фигурная скобка 20">
            <a:extLst>
              <a:ext uri="{FF2B5EF4-FFF2-40B4-BE49-F238E27FC236}">
                <a16:creationId xmlns:a16="http://schemas.microsoft.com/office/drawing/2014/main" id="{C68B812C-9DE6-D3A4-F496-859E89E3AD0C}"/>
              </a:ext>
            </a:extLst>
          </p:cNvPr>
          <p:cNvSpPr/>
          <p:nvPr/>
        </p:nvSpPr>
        <p:spPr>
          <a:xfrm>
            <a:off x="503994" y="2910129"/>
            <a:ext cx="200765" cy="307777"/>
          </a:xfrm>
          <a:prstGeom prst="leftBrac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23" name="Левая фигурная скобка 22">
            <a:extLst>
              <a:ext uri="{FF2B5EF4-FFF2-40B4-BE49-F238E27FC236}">
                <a16:creationId xmlns:a16="http://schemas.microsoft.com/office/drawing/2014/main" id="{EB54D710-DBE2-4B3D-6882-A071E6D5108B}"/>
              </a:ext>
            </a:extLst>
          </p:cNvPr>
          <p:cNvSpPr/>
          <p:nvPr/>
        </p:nvSpPr>
        <p:spPr>
          <a:xfrm>
            <a:off x="503994" y="5440818"/>
            <a:ext cx="236738" cy="668034"/>
          </a:xfrm>
          <a:prstGeom prst="leftBrac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24" name="Левая фигурная скобка 23">
            <a:extLst>
              <a:ext uri="{FF2B5EF4-FFF2-40B4-BE49-F238E27FC236}">
                <a16:creationId xmlns:a16="http://schemas.microsoft.com/office/drawing/2014/main" id="{366D0F8F-B88B-FC61-275E-13538A4ED82D}"/>
              </a:ext>
            </a:extLst>
          </p:cNvPr>
          <p:cNvSpPr/>
          <p:nvPr/>
        </p:nvSpPr>
        <p:spPr>
          <a:xfrm>
            <a:off x="485776" y="3428999"/>
            <a:ext cx="236738" cy="1785909"/>
          </a:xfrm>
          <a:prstGeom prst="leftBrace">
            <a:avLst>
              <a:gd name="adj1" fmla="val 8333"/>
              <a:gd name="adj2" fmla="val 47546"/>
            </a:avLst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0A6DD5-DC32-ACFE-994C-C723CF8F6ED5}"/>
              </a:ext>
            </a:extLst>
          </p:cNvPr>
          <p:cNvSpPr txBox="1"/>
          <p:nvPr/>
        </p:nvSpPr>
        <p:spPr>
          <a:xfrm rot="16200000">
            <a:off x="-133862" y="2925518"/>
            <a:ext cx="8066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базовая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F75DA1F-4756-E57E-8003-6F4985EDC6F6}"/>
              </a:ext>
            </a:extLst>
          </p:cNvPr>
          <p:cNvSpPr txBox="1"/>
          <p:nvPr/>
        </p:nvSpPr>
        <p:spPr>
          <a:xfrm rot="16200000">
            <a:off x="-201990" y="5636336"/>
            <a:ext cx="9428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софинас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58DC588-A4A7-1A69-5252-C26F43AD5496}"/>
              </a:ext>
            </a:extLst>
          </p:cNvPr>
          <p:cNvSpPr txBox="1"/>
          <p:nvPr/>
        </p:nvSpPr>
        <p:spPr>
          <a:xfrm rot="16200000">
            <a:off x="-456064" y="4246863"/>
            <a:ext cx="14510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дополнительные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3BFC768-24D4-72B4-62AA-6AED9A62DF34}"/>
              </a:ext>
            </a:extLst>
          </p:cNvPr>
          <p:cNvSpPr txBox="1"/>
          <p:nvPr/>
        </p:nvSpPr>
        <p:spPr>
          <a:xfrm>
            <a:off x="6088900" y="2207816"/>
            <a:ext cx="55299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Century Gothic" panose="020B0502020202020204" pitchFamily="34" charset="0"/>
              </a:rPr>
              <a:t>Сопровождение экспортного контракта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6CC91E-DCEC-AA7D-AAB6-EA0E0D209CC4}"/>
              </a:ext>
            </a:extLst>
          </p:cNvPr>
          <p:cNvSpPr txBox="1"/>
          <p:nvPr/>
        </p:nvSpPr>
        <p:spPr>
          <a:xfrm>
            <a:off x="6528645" y="2714456"/>
            <a:ext cx="54473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правовая экспертиза контракта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подготовка проекта экспортного контракта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F20F59E-4933-7760-4B00-DBC208B3D861}"/>
              </a:ext>
            </a:extLst>
          </p:cNvPr>
          <p:cNvSpPr txBox="1"/>
          <p:nvPr/>
        </p:nvSpPr>
        <p:spPr>
          <a:xfrm>
            <a:off x="6522502" y="3350966"/>
            <a:ext cx="616110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сопровождение переговорного процесса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консультирование по налогообложению, </a:t>
            </a:r>
          </a:p>
          <a:p>
            <a:r>
              <a:rPr lang="ru-RU" sz="1600" dirty="0">
                <a:latin typeface="Century Gothic" panose="020B0502020202020204" pitchFamily="34" charset="0"/>
              </a:rPr>
              <a:t>валютному регулированию и контролю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определение условий и расчет логистики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подготовка документов для прохождения </a:t>
            </a:r>
          </a:p>
          <a:p>
            <a:r>
              <a:rPr lang="ru-RU" sz="1600" dirty="0">
                <a:latin typeface="Century Gothic" panose="020B0502020202020204" pitchFamily="34" charset="0"/>
              </a:rPr>
              <a:t>таможенных процедур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перевод текста и требований экспортного </a:t>
            </a:r>
          </a:p>
          <a:p>
            <a:r>
              <a:rPr lang="ru-RU" sz="1600" dirty="0">
                <a:latin typeface="Century Gothic" panose="020B0502020202020204" pitchFamily="34" charset="0"/>
              </a:rPr>
              <a:t>контракта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адаптация и перевод упаковки товара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F9DA86E-093C-0F67-E277-8ECDD2ABC9DB}"/>
              </a:ext>
            </a:extLst>
          </p:cNvPr>
          <p:cNvSpPr txBox="1"/>
          <p:nvPr/>
        </p:nvSpPr>
        <p:spPr>
          <a:xfrm>
            <a:off x="6580866" y="5637561"/>
            <a:ext cx="616110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патентование, регистрация товарных знаков </a:t>
            </a:r>
          </a:p>
          <a:p>
            <a:r>
              <a:rPr lang="ru-RU" sz="1600" dirty="0">
                <a:latin typeface="Century Gothic" panose="020B0502020202020204" pitchFamily="34" charset="0"/>
              </a:rPr>
              <a:t>за рубежом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Century Gothic" panose="020B0502020202020204" pitchFamily="34" charset="0"/>
              </a:rPr>
              <a:t>финансирование международной </a:t>
            </a:r>
          </a:p>
          <a:p>
            <a:r>
              <a:rPr lang="ru-RU" sz="1600" dirty="0">
                <a:latin typeface="Century Gothic" panose="020B0502020202020204" pitchFamily="34" charset="0"/>
              </a:rPr>
              <a:t>сертификации</a:t>
            </a:r>
          </a:p>
        </p:txBody>
      </p:sp>
      <p:sp>
        <p:nvSpPr>
          <p:cNvPr id="32" name="Левая фигурная скобка 31">
            <a:extLst>
              <a:ext uri="{FF2B5EF4-FFF2-40B4-BE49-F238E27FC236}">
                <a16:creationId xmlns:a16="http://schemas.microsoft.com/office/drawing/2014/main" id="{EF4DC6BD-CC2E-88FB-2B86-16D006345FBF}"/>
              </a:ext>
            </a:extLst>
          </p:cNvPr>
          <p:cNvSpPr/>
          <p:nvPr/>
        </p:nvSpPr>
        <p:spPr>
          <a:xfrm>
            <a:off x="6323441" y="2809742"/>
            <a:ext cx="218520" cy="405823"/>
          </a:xfrm>
          <a:prstGeom prst="leftBrac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Левая фигурная скобка 32">
            <a:extLst>
              <a:ext uri="{FF2B5EF4-FFF2-40B4-BE49-F238E27FC236}">
                <a16:creationId xmlns:a16="http://schemas.microsoft.com/office/drawing/2014/main" id="{099021EB-FAE9-6D3E-CEF7-D8BEA9F240EA}"/>
              </a:ext>
            </a:extLst>
          </p:cNvPr>
          <p:cNvSpPr/>
          <p:nvPr/>
        </p:nvSpPr>
        <p:spPr>
          <a:xfrm>
            <a:off x="6285764" y="5659290"/>
            <a:ext cx="236738" cy="1055489"/>
          </a:xfrm>
          <a:prstGeom prst="leftBrac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Левая фигурная скобка 33">
            <a:extLst>
              <a:ext uri="{FF2B5EF4-FFF2-40B4-BE49-F238E27FC236}">
                <a16:creationId xmlns:a16="http://schemas.microsoft.com/office/drawing/2014/main" id="{F134C9C3-6F79-AEB6-C1EA-5FC07EF7612C}"/>
              </a:ext>
            </a:extLst>
          </p:cNvPr>
          <p:cNvSpPr/>
          <p:nvPr/>
        </p:nvSpPr>
        <p:spPr>
          <a:xfrm>
            <a:off x="6323441" y="3450011"/>
            <a:ext cx="236738" cy="2107409"/>
          </a:xfrm>
          <a:prstGeom prst="leftBrace">
            <a:avLst>
              <a:gd name="adj1" fmla="val 8333"/>
              <a:gd name="adj2" fmla="val 47546"/>
            </a:avLst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E1F8E0D-BA2E-0E72-0FD8-EDB3025D7572}"/>
              </a:ext>
            </a:extLst>
          </p:cNvPr>
          <p:cNvSpPr txBox="1"/>
          <p:nvPr/>
        </p:nvSpPr>
        <p:spPr>
          <a:xfrm rot="16200000">
            <a:off x="5685585" y="2860642"/>
            <a:ext cx="8066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базовая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DBDF13-3073-69BD-0228-4A38C005BBD4}"/>
              </a:ext>
            </a:extLst>
          </p:cNvPr>
          <p:cNvSpPr txBox="1"/>
          <p:nvPr/>
        </p:nvSpPr>
        <p:spPr>
          <a:xfrm rot="16200000">
            <a:off x="5617457" y="5992235"/>
            <a:ext cx="9428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софинас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388C005-4D54-B1D5-4500-D43CF10A6560}"/>
              </a:ext>
            </a:extLst>
          </p:cNvPr>
          <p:cNvSpPr txBox="1"/>
          <p:nvPr/>
        </p:nvSpPr>
        <p:spPr>
          <a:xfrm rot="16200000">
            <a:off x="5381600" y="4309087"/>
            <a:ext cx="14510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дополнительные</a:t>
            </a:r>
          </a:p>
        </p:txBody>
      </p:sp>
    </p:spTree>
    <p:extLst>
      <p:ext uri="{BB962C8B-B14F-4D97-AF65-F5344CB8AC3E}">
        <p14:creationId xmlns:p14="http://schemas.microsoft.com/office/powerpoint/2010/main" val="1115211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1E1D6-9BBB-CF27-399C-5DBE4B331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D85431-EF0F-A822-7DCB-621AE0DAD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423" y="180116"/>
            <a:ext cx="1024194" cy="778052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1511CD43-B75E-1164-EE76-10B3F1952121}"/>
              </a:ext>
            </a:extLst>
          </p:cNvPr>
          <p:cNvGrpSpPr/>
          <p:nvPr/>
        </p:nvGrpSpPr>
        <p:grpSpPr>
          <a:xfrm>
            <a:off x="0" y="1268530"/>
            <a:ext cx="12192001" cy="1378417"/>
            <a:chOff x="0" y="1523633"/>
            <a:chExt cx="12192001" cy="154858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A2EA444E-97A9-1821-7C2D-BA66F3F47DBC}"/>
                </a:ext>
              </a:extLst>
            </p:cNvPr>
            <p:cNvSpPr/>
            <p:nvPr/>
          </p:nvSpPr>
          <p:spPr>
            <a:xfrm>
              <a:off x="0" y="1667701"/>
              <a:ext cx="12192001" cy="778052"/>
            </a:xfrm>
            <a:prstGeom prst="rect">
              <a:avLst/>
            </a:prstGeom>
            <a:solidFill>
              <a:srgbClr val="0036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2400" dirty="0">
                  <a:latin typeface="Century Gothic" panose="020B0502020202020204" pitchFamily="34" charset="0"/>
                </a:rPr>
                <a:t>   </a:t>
              </a:r>
              <a:r>
                <a:rPr lang="ru-RU" sz="2000" dirty="0">
                  <a:latin typeface="Century Gothic" panose="020B0502020202020204" pitchFamily="34" charset="0"/>
                </a:rPr>
                <a:t>Комплекс услуг по участию в международных мероприятиях</a:t>
              </a:r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00FE2954-EBC4-D842-1606-1E0C43C32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1001" y="1911171"/>
              <a:ext cx="912613" cy="1161051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FEF5B30A-693B-4BB5-B039-C7BAC4300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9482" y="1523633"/>
              <a:ext cx="341958" cy="775076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920BA054-7F83-61B2-D9AF-97FDA8CC19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214789" y="2050180"/>
              <a:ext cx="599198" cy="235572"/>
            </a:xfrm>
            <a:prstGeom prst="rect">
              <a:avLst/>
            </a:prstGeom>
            <a:noFill/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D5DDECE7-E52E-5FF6-9DC7-11A9A4780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67685" y="1667701"/>
              <a:ext cx="382479" cy="382479"/>
            </a:xfrm>
            <a:prstGeom prst="rect">
              <a:avLst/>
            </a:prstGeom>
          </p:spPr>
        </p:pic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741077A-872B-359E-DF12-E732CE59CA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373" y="316208"/>
            <a:ext cx="643183" cy="50586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582C0B4-9FF8-B1C3-158F-AF1CB54F3F2E}"/>
              </a:ext>
            </a:extLst>
          </p:cNvPr>
          <p:cNvSpPr txBox="1"/>
          <p:nvPr/>
        </p:nvSpPr>
        <p:spPr>
          <a:xfrm flipH="1">
            <a:off x="194353" y="285025"/>
            <a:ext cx="107518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3696"/>
                </a:solidFill>
                <a:latin typeface="Century Gothic" panose="020B0502020202020204" pitchFamily="34" charset="0"/>
              </a:rPr>
              <a:t>Услуги центра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97539A-54A3-A823-B946-C1D482E64FD9}"/>
              </a:ext>
            </a:extLst>
          </p:cNvPr>
          <p:cNvSpPr txBox="1"/>
          <p:nvPr/>
        </p:nvSpPr>
        <p:spPr>
          <a:xfrm>
            <a:off x="302257" y="2285022"/>
            <a:ext cx="4234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Century Gothic" panose="020B0502020202020204" pitchFamily="34" charset="0"/>
              </a:rPr>
              <a:t>Международные выставки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D649BD-43F2-F34E-828F-3FB19DC76B9B}"/>
              </a:ext>
            </a:extLst>
          </p:cNvPr>
          <p:cNvSpPr txBox="1"/>
          <p:nvPr/>
        </p:nvSpPr>
        <p:spPr>
          <a:xfrm>
            <a:off x="976543" y="2893726"/>
            <a:ext cx="48915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подбор выставки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оплата аренды выставочной площади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1E5609-36F3-D56A-7E0C-E4A7412F41D6}"/>
              </a:ext>
            </a:extLst>
          </p:cNvPr>
          <p:cNvSpPr txBox="1"/>
          <p:nvPr/>
        </p:nvSpPr>
        <p:spPr>
          <a:xfrm>
            <a:off x="976543" y="3650847"/>
            <a:ext cx="616110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оплата регистрационных сборов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застройка стенда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перевод презентационных материалов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формирование коммерческого предложения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производство сувенирной продукции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B776C3-3253-971F-695F-A5D2A37783D4}"/>
              </a:ext>
            </a:extLst>
          </p:cNvPr>
          <p:cNvSpPr txBox="1"/>
          <p:nvPr/>
        </p:nvSpPr>
        <p:spPr>
          <a:xfrm>
            <a:off x="970387" y="5211349"/>
            <a:ext cx="61611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6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создание/модернизация сайта</a:t>
            </a:r>
          </a:p>
        </p:txBody>
      </p:sp>
      <p:sp>
        <p:nvSpPr>
          <p:cNvPr id="21" name="Левая фигурная скобка 20">
            <a:extLst>
              <a:ext uri="{FF2B5EF4-FFF2-40B4-BE49-F238E27FC236}">
                <a16:creationId xmlns:a16="http://schemas.microsoft.com/office/drawing/2014/main" id="{68F5B5A9-46D2-AE49-9ACC-8302BF80DDED}"/>
              </a:ext>
            </a:extLst>
          </p:cNvPr>
          <p:cNvSpPr/>
          <p:nvPr/>
        </p:nvSpPr>
        <p:spPr>
          <a:xfrm>
            <a:off x="753584" y="2910129"/>
            <a:ext cx="218520" cy="518871"/>
          </a:xfrm>
          <a:prstGeom prst="leftBrac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Левая фигурная скобка 22">
            <a:extLst>
              <a:ext uri="{FF2B5EF4-FFF2-40B4-BE49-F238E27FC236}">
                <a16:creationId xmlns:a16="http://schemas.microsoft.com/office/drawing/2014/main" id="{6689A76D-2EBB-9DD1-1033-7FFD3F899F10}"/>
              </a:ext>
            </a:extLst>
          </p:cNvPr>
          <p:cNvSpPr/>
          <p:nvPr/>
        </p:nvSpPr>
        <p:spPr>
          <a:xfrm>
            <a:off x="753584" y="5146712"/>
            <a:ext cx="236738" cy="454264"/>
          </a:xfrm>
          <a:prstGeom prst="leftBrac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Левая фигурная скобка 23">
            <a:extLst>
              <a:ext uri="{FF2B5EF4-FFF2-40B4-BE49-F238E27FC236}">
                <a16:creationId xmlns:a16="http://schemas.microsoft.com/office/drawing/2014/main" id="{A8B52E0A-37EC-1DCB-E954-2438FEDB3440}"/>
              </a:ext>
            </a:extLst>
          </p:cNvPr>
          <p:cNvSpPr/>
          <p:nvPr/>
        </p:nvSpPr>
        <p:spPr>
          <a:xfrm>
            <a:off x="735366" y="3686358"/>
            <a:ext cx="236738" cy="1027336"/>
          </a:xfrm>
          <a:prstGeom prst="leftBrace">
            <a:avLst>
              <a:gd name="adj1" fmla="val 8333"/>
              <a:gd name="adj2" fmla="val 47546"/>
            </a:avLst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E099FE1-8DAC-279C-D905-BD3D28906061}"/>
              </a:ext>
            </a:extLst>
          </p:cNvPr>
          <p:cNvSpPr txBox="1"/>
          <p:nvPr/>
        </p:nvSpPr>
        <p:spPr>
          <a:xfrm rot="16200000">
            <a:off x="190637" y="3054148"/>
            <a:ext cx="6479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базовая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0D4B079-2C82-E5C5-AFE9-E5D6E27A89A4}"/>
              </a:ext>
            </a:extLst>
          </p:cNvPr>
          <p:cNvSpPr txBox="1"/>
          <p:nvPr/>
        </p:nvSpPr>
        <p:spPr>
          <a:xfrm rot="16200000">
            <a:off x="136021" y="5313699"/>
            <a:ext cx="7537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софинас</a:t>
            </a:r>
            <a:endParaRPr lang="ru-RU" sz="9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5116058-88B3-787F-BBA5-69EDBF43BBFE}"/>
              </a:ext>
            </a:extLst>
          </p:cNvPr>
          <p:cNvSpPr txBox="1"/>
          <p:nvPr/>
        </p:nvSpPr>
        <p:spPr>
          <a:xfrm rot="16200000">
            <a:off x="-54621" y="4104657"/>
            <a:ext cx="113845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дополнительные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369E706-8C9B-4DB6-09B7-4BDB0B7CDE0B}"/>
              </a:ext>
            </a:extLst>
          </p:cNvPr>
          <p:cNvSpPr txBox="1"/>
          <p:nvPr/>
        </p:nvSpPr>
        <p:spPr>
          <a:xfrm>
            <a:off x="5890332" y="2306035"/>
            <a:ext cx="42346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Century Gothic" panose="020B0502020202020204" pitchFamily="34" charset="0"/>
              </a:rPr>
              <a:t>Международные бизнес-миссии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52F4BA4-4EF3-5531-ACE3-8FC2D60373F0}"/>
              </a:ext>
            </a:extLst>
          </p:cNvPr>
          <p:cNvSpPr txBox="1"/>
          <p:nvPr/>
        </p:nvSpPr>
        <p:spPr>
          <a:xfrm>
            <a:off x="6564618" y="2843822"/>
            <a:ext cx="52281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подготовка перечня потенциальных импортеров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проведение встреч с иностранными покупателями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7A7A212-ABEA-40B4-7D00-E31F59D65BF5}"/>
              </a:ext>
            </a:extLst>
          </p:cNvPr>
          <p:cNvSpPr txBox="1"/>
          <p:nvPr/>
        </p:nvSpPr>
        <p:spPr>
          <a:xfrm>
            <a:off x="6560179" y="3536632"/>
            <a:ext cx="616110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формирование коммерческого предложения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поиск и подбор иностранных покупателей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лингвистическое сопровождение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трансфер в иностранном государстве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перевод презентационных материалов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аренда помещения и оборудования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подготовка сувенирной продукции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92DA97E-CF2B-5317-7D36-61064938D442}"/>
              </a:ext>
            </a:extLst>
          </p:cNvPr>
          <p:cNvSpPr txBox="1"/>
          <p:nvPr/>
        </p:nvSpPr>
        <p:spPr>
          <a:xfrm>
            <a:off x="6661086" y="5519126"/>
            <a:ext cx="61611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маркетинговые или патентные исследования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Century Gothic" panose="020B0502020202020204" pitchFamily="34" charset="0"/>
              </a:rPr>
              <a:t>создание/модернизация сайта </a:t>
            </a:r>
          </a:p>
        </p:txBody>
      </p:sp>
      <p:sp>
        <p:nvSpPr>
          <p:cNvPr id="32" name="Левая фигурная скобка 31">
            <a:extLst>
              <a:ext uri="{FF2B5EF4-FFF2-40B4-BE49-F238E27FC236}">
                <a16:creationId xmlns:a16="http://schemas.microsoft.com/office/drawing/2014/main" id="{44DA53C6-4CC0-6907-5D93-877369B816DF}"/>
              </a:ext>
            </a:extLst>
          </p:cNvPr>
          <p:cNvSpPr/>
          <p:nvPr/>
        </p:nvSpPr>
        <p:spPr>
          <a:xfrm>
            <a:off x="6341659" y="2895631"/>
            <a:ext cx="218520" cy="405823"/>
          </a:xfrm>
          <a:prstGeom prst="leftBrac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Левая фигурная скобка 32">
            <a:extLst>
              <a:ext uri="{FF2B5EF4-FFF2-40B4-BE49-F238E27FC236}">
                <a16:creationId xmlns:a16="http://schemas.microsoft.com/office/drawing/2014/main" id="{1832CC76-D4F3-A7C3-C49D-08471ABAA914}"/>
              </a:ext>
            </a:extLst>
          </p:cNvPr>
          <p:cNvSpPr/>
          <p:nvPr/>
        </p:nvSpPr>
        <p:spPr>
          <a:xfrm>
            <a:off x="6353721" y="5584527"/>
            <a:ext cx="236738" cy="454264"/>
          </a:xfrm>
          <a:prstGeom prst="leftBrac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Левая фигурная скобка 33">
            <a:extLst>
              <a:ext uri="{FF2B5EF4-FFF2-40B4-BE49-F238E27FC236}">
                <a16:creationId xmlns:a16="http://schemas.microsoft.com/office/drawing/2014/main" id="{24303B79-2230-0A54-0790-FCCF941F9871}"/>
              </a:ext>
            </a:extLst>
          </p:cNvPr>
          <p:cNvSpPr/>
          <p:nvPr/>
        </p:nvSpPr>
        <p:spPr>
          <a:xfrm>
            <a:off x="6323441" y="3450012"/>
            <a:ext cx="236738" cy="1786115"/>
          </a:xfrm>
          <a:prstGeom prst="leftBrace">
            <a:avLst>
              <a:gd name="adj1" fmla="val 8333"/>
              <a:gd name="adj2" fmla="val 47546"/>
            </a:avLst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34FEEFA-3A62-A2B8-01A8-59CB0F256F64}"/>
              </a:ext>
            </a:extLst>
          </p:cNvPr>
          <p:cNvSpPr txBox="1"/>
          <p:nvPr/>
        </p:nvSpPr>
        <p:spPr>
          <a:xfrm rot="16200000">
            <a:off x="5783151" y="2969614"/>
            <a:ext cx="6479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базовая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8A383DC-895B-5C47-48E8-789582B600B0}"/>
              </a:ext>
            </a:extLst>
          </p:cNvPr>
          <p:cNvSpPr txBox="1"/>
          <p:nvPr/>
        </p:nvSpPr>
        <p:spPr>
          <a:xfrm rot="16200000">
            <a:off x="5730252" y="5722683"/>
            <a:ext cx="75373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софинас</a:t>
            </a:r>
            <a:endParaRPr lang="ru-RU" sz="900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211ABBF-C756-D683-AAF4-A134FBCE5F8F}"/>
              </a:ext>
            </a:extLst>
          </p:cNvPr>
          <p:cNvSpPr txBox="1"/>
          <p:nvPr/>
        </p:nvSpPr>
        <p:spPr>
          <a:xfrm rot="16200000">
            <a:off x="5537893" y="4029051"/>
            <a:ext cx="113845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дополнительные</a:t>
            </a:r>
          </a:p>
        </p:txBody>
      </p:sp>
    </p:spTree>
    <p:extLst>
      <p:ext uri="{BB962C8B-B14F-4D97-AF65-F5344CB8AC3E}">
        <p14:creationId xmlns:p14="http://schemas.microsoft.com/office/powerpoint/2010/main" val="2472620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67BEF-859B-8B6B-4D83-30FE02C5C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DDBEF24-1FB4-5AA4-EDB6-2BC1DFCC3B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423" y="180116"/>
            <a:ext cx="1024194" cy="778052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B98F29E8-14A4-0C0A-9C0B-771093B62416}"/>
              </a:ext>
            </a:extLst>
          </p:cNvPr>
          <p:cNvGrpSpPr/>
          <p:nvPr/>
        </p:nvGrpSpPr>
        <p:grpSpPr>
          <a:xfrm>
            <a:off x="0" y="1268530"/>
            <a:ext cx="12192001" cy="1378417"/>
            <a:chOff x="0" y="1523633"/>
            <a:chExt cx="12192001" cy="154858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1CE0BFED-0316-E185-9A18-EDAE49698466}"/>
                </a:ext>
              </a:extLst>
            </p:cNvPr>
            <p:cNvSpPr/>
            <p:nvPr/>
          </p:nvSpPr>
          <p:spPr>
            <a:xfrm>
              <a:off x="0" y="1667701"/>
              <a:ext cx="12192001" cy="778052"/>
            </a:xfrm>
            <a:prstGeom prst="rect">
              <a:avLst/>
            </a:prstGeom>
            <a:solidFill>
              <a:srgbClr val="0036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2400" dirty="0">
                  <a:latin typeface="Century Gothic" panose="020B0502020202020204" pitchFamily="34" charset="0"/>
                </a:rPr>
                <a:t>   </a:t>
              </a:r>
              <a:r>
                <a:rPr lang="ru-RU" sz="2000" dirty="0">
                  <a:latin typeface="Century Gothic" panose="020B0502020202020204" pitchFamily="34" charset="0"/>
                </a:rPr>
                <a:t>Содействие в транспортировке продукции</a:t>
              </a:r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D58D6D77-4E82-F19E-23F8-8029F1FE26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1001" y="1911171"/>
              <a:ext cx="912613" cy="1161051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1C11D8E8-4C33-FC02-B098-0EE471C9B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9482" y="1523633"/>
              <a:ext cx="341958" cy="775076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D1D23983-3754-3623-09E4-97EB1F0E1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214789" y="2050180"/>
              <a:ext cx="599198" cy="235572"/>
            </a:xfrm>
            <a:prstGeom prst="rect">
              <a:avLst/>
            </a:prstGeom>
            <a:noFill/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5FFA8277-C7DB-EF09-B15A-5D9B673CBF2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67685" y="1667701"/>
              <a:ext cx="382479" cy="382479"/>
            </a:xfrm>
            <a:prstGeom prst="rect">
              <a:avLst/>
            </a:prstGeom>
          </p:spPr>
        </p:pic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AA9E695-BA4C-AA92-EBA8-2CA4F6E5A2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373" y="316208"/>
            <a:ext cx="643183" cy="50586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0979819-F98B-BFC3-4D9C-4C67C1410BF6}"/>
              </a:ext>
            </a:extLst>
          </p:cNvPr>
          <p:cNvSpPr txBox="1"/>
          <p:nvPr/>
        </p:nvSpPr>
        <p:spPr>
          <a:xfrm flipH="1">
            <a:off x="194353" y="285025"/>
            <a:ext cx="107518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3696"/>
                </a:solidFill>
                <a:latin typeface="Century Gothic" panose="020B0502020202020204" pitchFamily="34" charset="0"/>
              </a:rPr>
              <a:t>Услуги центра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A10D66-76BB-CE24-90DD-789E155496CA}"/>
              </a:ext>
            </a:extLst>
          </p:cNvPr>
          <p:cNvSpPr txBox="1"/>
          <p:nvPr/>
        </p:nvSpPr>
        <p:spPr>
          <a:xfrm>
            <a:off x="284757" y="2330698"/>
            <a:ext cx="602726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b="1" dirty="0">
                <a:latin typeface="Century Gothic" panose="020B0502020202020204" pitchFamily="34" charset="0"/>
              </a:rPr>
              <a:t>Содействие в осуществлении транспортировки продукции: </a:t>
            </a:r>
            <a:endParaRPr lang="en-US" sz="2200" b="1" dirty="0">
              <a:latin typeface="Century Gothic" panose="020B0502020202020204" pitchFamily="34" charset="0"/>
            </a:endParaRP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entury Gothic" panose="020B0502020202020204" pitchFamily="34" charset="0"/>
              </a:rPr>
              <a:t>транспортировку продукции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entury Gothic" panose="020B0502020202020204" pitchFamily="34" charset="0"/>
              </a:rPr>
              <a:t>погрузочно-разгрузочные работы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entury Gothic" panose="020B0502020202020204" pitchFamily="34" charset="0"/>
              </a:rPr>
              <a:t>перегрузку с одного транспорта</a:t>
            </a:r>
          </a:p>
          <a:p>
            <a:r>
              <a:rPr lang="ru-RU" sz="2000" dirty="0">
                <a:latin typeface="Century Gothic" panose="020B0502020202020204" pitchFamily="34" charset="0"/>
              </a:rPr>
              <a:t>на другой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entury Gothic" panose="020B0502020202020204" pitchFamily="34" charset="0"/>
              </a:rPr>
              <a:t>сортировку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entury Gothic" panose="020B0502020202020204" pitchFamily="34" charset="0"/>
              </a:rPr>
              <a:t>консолидацию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entury Gothic" panose="020B0502020202020204" pitchFamily="34" charset="0"/>
              </a:rPr>
              <a:t>разукрупнение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entury Gothic" panose="020B0502020202020204" pitchFamily="34" charset="0"/>
              </a:rPr>
              <a:t>маркировку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err="1">
                <a:latin typeface="Century Gothic" panose="020B0502020202020204" pitchFamily="34" charset="0"/>
              </a:rPr>
              <a:t>паллетирование</a:t>
            </a:r>
            <a:endParaRPr lang="ru-RU" sz="2000" dirty="0">
              <a:latin typeface="Century Gothic" panose="020B0502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Century Gothic" panose="020B0502020202020204" pitchFamily="34" charset="0"/>
              </a:rPr>
              <a:t>переупаковку товаров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D4C0818-C219-B19E-2667-78BBA8441D48}"/>
              </a:ext>
            </a:extLst>
          </p:cNvPr>
          <p:cNvSpPr/>
          <p:nvPr/>
        </p:nvSpPr>
        <p:spPr>
          <a:xfrm>
            <a:off x="6096000" y="3571862"/>
            <a:ext cx="5194641" cy="1672656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Century Gothic" panose="020B0502020202020204" pitchFamily="34" charset="0"/>
              </a:rPr>
              <a:t>ЦПЭ оплачивает до 80% затрат, связанных с транспортировкой продукции на экспорт</a:t>
            </a:r>
            <a:br>
              <a:rPr lang="ru-RU" sz="2000" dirty="0">
                <a:latin typeface="Century Gothic" panose="020B0502020202020204" pitchFamily="34" charset="0"/>
              </a:rPr>
            </a:br>
            <a:r>
              <a:rPr lang="ru-RU" sz="2000" dirty="0">
                <a:latin typeface="Century Gothic" panose="020B0502020202020204" pitchFamily="34" charset="0"/>
              </a:rPr>
              <a:t>(по территории Российской Федерации)</a:t>
            </a:r>
          </a:p>
        </p:txBody>
      </p:sp>
    </p:spTree>
    <p:extLst>
      <p:ext uri="{BB962C8B-B14F-4D97-AF65-F5344CB8AC3E}">
        <p14:creationId xmlns:p14="http://schemas.microsoft.com/office/powerpoint/2010/main" val="2566231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78082-1909-213E-2E6F-7393C5E7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164750F-B1C9-9CB8-30F3-3D517758C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423" y="180116"/>
            <a:ext cx="1024194" cy="778052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F14FFE65-B474-1894-BFEB-0EDBC33C9ADC}"/>
              </a:ext>
            </a:extLst>
          </p:cNvPr>
          <p:cNvGrpSpPr/>
          <p:nvPr/>
        </p:nvGrpSpPr>
        <p:grpSpPr>
          <a:xfrm>
            <a:off x="0" y="1268530"/>
            <a:ext cx="12192001" cy="1378417"/>
            <a:chOff x="0" y="1523633"/>
            <a:chExt cx="12192001" cy="154858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FFEAD4A2-EC48-647B-60F0-7D66BCC74CFC}"/>
                </a:ext>
              </a:extLst>
            </p:cNvPr>
            <p:cNvSpPr/>
            <p:nvPr/>
          </p:nvSpPr>
          <p:spPr>
            <a:xfrm>
              <a:off x="0" y="1667701"/>
              <a:ext cx="12192001" cy="778052"/>
            </a:xfrm>
            <a:prstGeom prst="rect">
              <a:avLst/>
            </a:prstGeom>
            <a:solidFill>
              <a:srgbClr val="0036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2400" dirty="0">
                  <a:latin typeface="Century Gothic" panose="020B0502020202020204" pitchFamily="34" charset="0"/>
                </a:rPr>
                <a:t>   </a:t>
              </a:r>
              <a:r>
                <a:rPr lang="ru-RU" sz="2000" dirty="0">
                  <a:latin typeface="Century Gothic" panose="020B0502020202020204" pitchFamily="34" charset="0"/>
                </a:rPr>
                <a:t>Комплекс услуг по консультациям</a:t>
              </a:r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92FE37E1-B6AA-0A81-8FA0-F1AD79F0F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1001" y="1911171"/>
              <a:ext cx="912613" cy="1161051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BF84EAF6-33A2-1DA7-7436-C492D4C896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9482" y="1523633"/>
              <a:ext cx="341958" cy="775076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7438EE58-CD69-FC6D-FD45-8FD26F079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214789" y="2050180"/>
              <a:ext cx="599198" cy="235572"/>
            </a:xfrm>
            <a:prstGeom prst="rect">
              <a:avLst/>
            </a:prstGeom>
            <a:noFill/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E209A3FC-BC59-2594-B770-FDDAF30BA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67685" y="1667701"/>
              <a:ext cx="382479" cy="382479"/>
            </a:xfrm>
            <a:prstGeom prst="rect">
              <a:avLst/>
            </a:prstGeom>
          </p:spPr>
        </p:pic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3EF605B-A98D-D93B-24B9-A69B48FAD5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373" y="316208"/>
            <a:ext cx="643183" cy="50586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6F1EFA2-0A52-EB80-2157-8601F65DDD30}"/>
              </a:ext>
            </a:extLst>
          </p:cNvPr>
          <p:cNvSpPr txBox="1"/>
          <p:nvPr/>
        </p:nvSpPr>
        <p:spPr>
          <a:xfrm flipH="1">
            <a:off x="194353" y="285025"/>
            <a:ext cx="107518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3696"/>
                </a:solidFill>
                <a:latin typeface="Century Gothic" panose="020B0502020202020204" pitchFamily="34" charset="0"/>
              </a:rPr>
              <a:t>Услуги центра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A749937-91F6-741D-8D3F-D1B28023DC1C}"/>
              </a:ext>
            </a:extLst>
          </p:cNvPr>
          <p:cNvSpPr/>
          <p:nvPr/>
        </p:nvSpPr>
        <p:spPr>
          <a:xfrm>
            <a:off x="97500" y="2726460"/>
            <a:ext cx="2280513" cy="939091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latin typeface="Century Gothic" panose="020B0502020202020204" pitchFamily="34" charset="0"/>
              </a:rPr>
              <a:t>Консультация. </a:t>
            </a:r>
            <a:r>
              <a:rPr lang="ru-RU" sz="1200" dirty="0">
                <a:latin typeface="Century Gothic" panose="020B0502020202020204" pitchFamily="34" charset="0"/>
              </a:rPr>
              <a:t>Инвестиционная оценка экспортного проекта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7607D8-8B3D-18E8-94C1-A8D9AE35FE8D}"/>
              </a:ext>
            </a:extLst>
          </p:cNvPr>
          <p:cNvSpPr txBox="1"/>
          <p:nvPr/>
        </p:nvSpPr>
        <p:spPr>
          <a:xfrm>
            <a:off x="12729" y="3745064"/>
            <a:ext cx="2450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</a:rPr>
              <a:t>Расчет прогнозных денежных потоков проекта по выводу продукта на внешний </a:t>
            </a:r>
            <a:endParaRPr lang="en-US" sz="1200" dirty="0">
              <a:latin typeface="Century Gothic" panose="020B0502020202020204" pitchFamily="34" charset="0"/>
            </a:endParaRPr>
          </a:p>
          <a:p>
            <a:r>
              <a:rPr lang="ru-RU" sz="1200" dirty="0">
                <a:latin typeface="Century Gothic" panose="020B0502020202020204" pitchFamily="34" charset="0"/>
              </a:rPr>
              <a:t>рынок</a:t>
            </a:r>
            <a:r>
              <a:rPr lang="en-US" sz="1200" dirty="0">
                <a:latin typeface="Century Gothic" panose="020B0502020202020204" pitchFamily="34" charset="0"/>
              </a:rPr>
              <a:t> </a:t>
            </a:r>
            <a:r>
              <a:rPr lang="ru-RU" sz="1200" dirty="0">
                <a:latin typeface="Century Gothic" panose="020B0502020202020204" pitchFamily="34" charset="0"/>
              </a:rPr>
              <a:t>для определения</a:t>
            </a:r>
            <a:r>
              <a:rPr lang="en-US" sz="1200" dirty="0">
                <a:latin typeface="Century Gothic" panose="020B0502020202020204" pitchFamily="34" charset="0"/>
              </a:rPr>
              <a:t> </a:t>
            </a:r>
            <a:r>
              <a:rPr lang="ru-RU" sz="1200" dirty="0">
                <a:latin typeface="Century Gothic" panose="020B0502020202020204" pitchFamily="34" charset="0"/>
              </a:rPr>
              <a:t>принципиальной возможности экспорта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BC98EBD-6C6B-456D-7EB6-5D640B9FBBA7}"/>
              </a:ext>
            </a:extLst>
          </p:cNvPr>
          <p:cNvSpPr/>
          <p:nvPr/>
        </p:nvSpPr>
        <p:spPr>
          <a:xfrm>
            <a:off x="2552135" y="2733992"/>
            <a:ext cx="2280513" cy="939091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latin typeface="Century Gothic" panose="020B0502020202020204" pitchFamily="34" charset="0"/>
              </a:rPr>
              <a:t>Консультация. </a:t>
            </a:r>
            <a:r>
              <a:rPr lang="ru-RU" sz="1200" dirty="0">
                <a:latin typeface="Century Gothic" panose="020B0502020202020204" pitchFamily="34" charset="0"/>
              </a:rPr>
              <a:t>Разрешение на переработку товаров на таможенной территории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69300A6-41F4-9211-788E-8EB831ED6B49}"/>
              </a:ext>
            </a:extLst>
          </p:cNvPr>
          <p:cNvSpPr txBox="1"/>
          <p:nvPr/>
        </p:nvSpPr>
        <p:spPr>
          <a:xfrm>
            <a:off x="2467364" y="3752596"/>
            <a:ext cx="24502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err="1">
                <a:latin typeface="Century Gothic" panose="020B0502020202020204" pitchFamily="34" charset="0"/>
              </a:rPr>
              <a:t>Cодействие</a:t>
            </a:r>
            <a:r>
              <a:rPr lang="ru-RU" sz="1200" dirty="0">
                <a:latin typeface="Century Gothic" panose="020B0502020202020204" pitchFamily="34" charset="0"/>
              </a:rPr>
              <a:t> российским экспортерам в получении разрешения на переработку на таможенной территории, в целях освобождения от уплаты ввозных таможенных пошлин и НДС в отношении иностранных товаров, которые используются при производстве экспортируемой продукции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769D659-0920-6EE2-4338-303335B3703A}"/>
              </a:ext>
            </a:extLst>
          </p:cNvPr>
          <p:cNvSpPr/>
          <p:nvPr/>
        </p:nvSpPr>
        <p:spPr>
          <a:xfrm>
            <a:off x="5006770" y="2743524"/>
            <a:ext cx="2280513" cy="939091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latin typeface="Century Gothic" panose="020B0502020202020204" pitchFamily="34" charset="0"/>
              </a:rPr>
              <a:t>Консультация. </a:t>
            </a:r>
            <a:r>
              <a:rPr lang="ru-RU" sz="1200" dirty="0">
                <a:latin typeface="Century Gothic" panose="020B0502020202020204" pitchFamily="34" charset="0"/>
              </a:rPr>
              <a:t>Организация экспортной интернет-торговли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CF2710B-76BC-2F1C-6760-B46D0C2EAAA8}"/>
              </a:ext>
            </a:extLst>
          </p:cNvPr>
          <p:cNvSpPr txBox="1"/>
          <p:nvPr/>
        </p:nvSpPr>
        <p:spPr>
          <a:xfrm>
            <a:off x="4921999" y="3762128"/>
            <a:ext cx="24502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</a:rPr>
              <a:t>Информирование потенциальных и действующих экспортеров о возможностях экспортной Интернет-торговли, а также о способах запуска данного направления продаж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624D1DD6-4ED2-AEA9-ACC6-9D68A727C372}"/>
              </a:ext>
            </a:extLst>
          </p:cNvPr>
          <p:cNvSpPr/>
          <p:nvPr/>
        </p:nvSpPr>
        <p:spPr>
          <a:xfrm>
            <a:off x="7461405" y="2726460"/>
            <a:ext cx="2280513" cy="939091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latin typeface="Century Gothic" panose="020B0502020202020204" pitchFamily="34" charset="0"/>
              </a:rPr>
              <a:t>Консультация.</a:t>
            </a:r>
          </a:p>
          <a:p>
            <a:r>
              <a:rPr lang="ru-RU" sz="1200" dirty="0">
                <a:latin typeface="Century Gothic" panose="020B0502020202020204" pitchFamily="34" charset="0"/>
              </a:rPr>
              <a:t>Требования по оценке соответствия продукции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EC27EE7-F83B-5F9D-1F9F-A9598854B205}"/>
              </a:ext>
            </a:extLst>
          </p:cNvPr>
          <p:cNvSpPr txBox="1"/>
          <p:nvPr/>
        </p:nvSpPr>
        <p:spPr>
          <a:xfrm>
            <a:off x="7376634" y="3745064"/>
            <a:ext cx="24502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</a:rPr>
              <a:t>Консультационная, информационная поддержка по процедуре оценки соответствия продукции обязательным требованиям страны, добровольным требованиям рынка и получению документов, необходимых для выпуска продукции в обращение на целевом рынке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C600695-A3BF-BBFD-F771-ED78C97172EA}"/>
              </a:ext>
            </a:extLst>
          </p:cNvPr>
          <p:cNvSpPr/>
          <p:nvPr/>
        </p:nvSpPr>
        <p:spPr>
          <a:xfrm>
            <a:off x="9911617" y="2726460"/>
            <a:ext cx="2182883" cy="939091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>
                <a:latin typeface="Century Gothic" panose="020B0502020202020204" pitchFamily="34" charset="0"/>
              </a:rPr>
              <a:t>Консультация. </a:t>
            </a:r>
          </a:p>
          <a:p>
            <a:r>
              <a:rPr lang="ru-RU" sz="1200" dirty="0">
                <a:latin typeface="Century Gothic" panose="020B0502020202020204" pitchFamily="34" charset="0"/>
              </a:rPr>
              <a:t>Охрана объектов интеллектуальной собственности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12E6980-A228-F801-1416-7A029153FC57}"/>
              </a:ext>
            </a:extLst>
          </p:cNvPr>
          <p:cNvSpPr txBox="1"/>
          <p:nvPr/>
        </p:nvSpPr>
        <p:spPr>
          <a:xfrm>
            <a:off x="9826846" y="3745064"/>
            <a:ext cx="22676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entury Gothic" panose="020B0502020202020204" pitchFamily="34" charset="0"/>
              </a:rPr>
              <a:t>Обеспечение консультационной поддержки по вопросам правовой охраны интеллектуальной собственности как за рубежом, так и в Российской Федерации</a:t>
            </a:r>
            <a:br>
              <a:rPr lang="ru-RU" sz="1200" dirty="0"/>
            </a:br>
            <a:endParaRPr lang="ru-RU" sz="1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840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B918E-142D-3B7B-E0EC-5E7264549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2AF0D4-650C-D571-11B7-74F942394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423" y="180116"/>
            <a:ext cx="1024194" cy="778052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636A3DD9-3716-FA26-41AA-500B5432084B}"/>
              </a:ext>
            </a:extLst>
          </p:cNvPr>
          <p:cNvGrpSpPr/>
          <p:nvPr/>
        </p:nvGrpSpPr>
        <p:grpSpPr>
          <a:xfrm>
            <a:off x="0" y="1268530"/>
            <a:ext cx="12192001" cy="1378417"/>
            <a:chOff x="0" y="1523633"/>
            <a:chExt cx="12192001" cy="154858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674289C4-C69D-2BC0-C651-4250A5D5916C}"/>
                </a:ext>
              </a:extLst>
            </p:cNvPr>
            <p:cNvSpPr/>
            <p:nvPr/>
          </p:nvSpPr>
          <p:spPr>
            <a:xfrm>
              <a:off x="0" y="1667701"/>
              <a:ext cx="12192001" cy="778052"/>
            </a:xfrm>
            <a:prstGeom prst="rect">
              <a:avLst/>
            </a:prstGeom>
            <a:solidFill>
              <a:srgbClr val="0036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2400" dirty="0">
                  <a:latin typeface="Century Gothic" panose="020B0502020202020204" pitchFamily="34" charset="0"/>
                </a:rPr>
                <a:t>   </a:t>
              </a:r>
              <a:r>
                <a:rPr lang="ru-RU" sz="2000" dirty="0">
                  <a:latin typeface="Century Gothic" panose="020B0502020202020204" pitchFamily="34" charset="0"/>
                </a:rPr>
                <a:t>Комплекс услуг по консультациям</a:t>
              </a:r>
            </a:p>
          </p:txBody>
        </p:sp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DC61A5FD-E413-9C9B-35B2-9E57513BBC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1001" y="1911171"/>
              <a:ext cx="912613" cy="1161051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4D0591F7-3F71-048B-78D8-264E234BC6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29482" y="1523633"/>
              <a:ext cx="341958" cy="775076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9EA8C912-78C3-EFA2-72EC-CA23E7F8302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9214789" y="2050180"/>
              <a:ext cx="599198" cy="235572"/>
            </a:xfrm>
            <a:prstGeom prst="rect">
              <a:avLst/>
            </a:prstGeom>
            <a:noFill/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40E15CE1-7906-55E0-5DA8-6EF577540C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67685" y="1667701"/>
              <a:ext cx="382479" cy="382479"/>
            </a:xfrm>
            <a:prstGeom prst="rect">
              <a:avLst/>
            </a:prstGeom>
          </p:spPr>
        </p:pic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FB9C5C6-F9A2-8034-D049-041D356626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2373" y="316208"/>
            <a:ext cx="643183" cy="50586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A41976B-DBC7-D9CF-5A27-8F6EFF17CCB6}"/>
              </a:ext>
            </a:extLst>
          </p:cNvPr>
          <p:cNvSpPr txBox="1"/>
          <p:nvPr/>
        </p:nvSpPr>
        <p:spPr>
          <a:xfrm flipH="1">
            <a:off x="194353" y="285025"/>
            <a:ext cx="107518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3696"/>
                </a:solidFill>
                <a:latin typeface="Century Gothic" panose="020B0502020202020204" pitchFamily="34" charset="0"/>
              </a:rPr>
              <a:t>Услуги центра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2E8845E-12C5-FC29-6B07-1D4FF1331026}"/>
              </a:ext>
            </a:extLst>
          </p:cNvPr>
          <p:cNvSpPr/>
          <p:nvPr/>
        </p:nvSpPr>
        <p:spPr>
          <a:xfrm>
            <a:off x="5803135" y="2646947"/>
            <a:ext cx="3702143" cy="1366146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latin typeface="Century Gothic" panose="020B0502020202020204" pitchFamily="34" charset="0"/>
              </a:rPr>
              <a:t>Консультация. </a:t>
            </a:r>
            <a:r>
              <a:rPr lang="ru-RU" dirty="0">
                <a:latin typeface="Century Gothic" panose="020B0502020202020204" pitchFamily="34" charset="0"/>
              </a:rPr>
              <a:t>Инвестиционная оценка экспортного проекта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FC6D04-0E8C-6E15-2025-E40D604AE2E6}"/>
              </a:ext>
            </a:extLst>
          </p:cNvPr>
          <p:cNvSpPr txBox="1"/>
          <p:nvPr/>
        </p:nvSpPr>
        <p:spPr>
          <a:xfrm>
            <a:off x="5725125" y="4162095"/>
            <a:ext cx="38982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entury Gothic" panose="020B0502020202020204" pitchFamily="34" charset="0"/>
              </a:rPr>
              <a:t>Расчет прогнозных денежных потоков проекта по выводу продукта на внешний </a:t>
            </a:r>
            <a:endParaRPr lang="en-US" sz="1400" dirty="0">
              <a:latin typeface="Century Gothic" panose="020B0502020202020204" pitchFamily="34" charset="0"/>
            </a:endParaRPr>
          </a:p>
          <a:p>
            <a:r>
              <a:rPr lang="ru-RU" sz="1400" dirty="0">
                <a:latin typeface="Century Gothic" panose="020B0502020202020204" pitchFamily="34" charset="0"/>
              </a:rPr>
              <a:t>рынок</a:t>
            </a:r>
            <a:r>
              <a:rPr lang="en-US" sz="1400" dirty="0">
                <a:latin typeface="Century Gothic" panose="020B0502020202020204" pitchFamily="34" charset="0"/>
              </a:rPr>
              <a:t> </a:t>
            </a:r>
            <a:r>
              <a:rPr lang="ru-RU" sz="1400" dirty="0">
                <a:latin typeface="Century Gothic" panose="020B0502020202020204" pitchFamily="34" charset="0"/>
              </a:rPr>
              <a:t>для определения</a:t>
            </a:r>
            <a:r>
              <a:rPr lang="en-US" sz="1400" dirty="0">
                <a:latin typeface="Century Gothic" panose="020B0502020202020204" pitchFamily="34" charset="0"/>
              </a:rPr>
              <a:t> </a:t>
            </a:r>
            <a:r>
              <a:rPr lang="ru-RU" sz="1400" dirty="0">
                <a:latin typeface="Century Gothic" panose="020B0502020202020204" pitchFamily="34" charset="0"/>
              </a:rPr>
              <a:t>принципиальной возможности экспорта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1AA6BF8-C697-A035-C4DD-331996C291EB}"/>
              </a:ext>
            </a:extLst>
          </p:cNvPr>
          <p:cNvSpPr/>
          <p:nvPr/>
        </p:nvSpPr>
        <p:spPr>
          <a:xfrm>
            <a:off x="317548" y="2646947"/>
            <a:ext cx="3702143" cy="1366146"/>
          </a:xfrm>
          <a:prstGeom prst="rect">
            <a:avLst/>
          </a:prstGeom>
          <a:solidFill>
            <a:srgbClr val="0036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latin typeface="Century Gothic" panose="020B0502020202020204" pitchFamily="34" charset="0"/>
              </a:rPr>
              <a:t>Консультация. </a:t>
            </a:r>
            <a:r>
              <a:rPr lang="ru-RU" dirty="0">
                <a:latin typeface="Century Gothic" panose="020B0502020202020204" pitchFamily="34" charset="0"/>
              </a:rPr>
              <a:t>Разрешение на переработку товаров на таможенной территории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BEB0D0-3873-5A21-C948-EAC0A80A3DBF}"/>
              </a:ext>
            </a:extLst>
          </p:cNvPr>
          <p:cNvSpPr txBox="1"/>
          <p:nvPr/>
        </p:nvSpPr>
        <p:spPr>
          <a:xfrm>
            <a:off x="317548" y="4167300"/>
            <a:ext cx="38982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Century Gothic" panose="020B0502020202020204" pitchFamily="34" charset="0"/>
              </a:rPr>
              <a:t>Содействие российским экспортерам в получении разрешения на переработку на таможенной территории, в целях освобождения от уплаты ввозных таможенных пошлин и НДС в отношении иностранных товаров, которые используются при производстве экспортируемой продукции</a:t>
            </a:r>
          </a:p>
        </p:txBody>
      </p:sp>
    </p:spTree>
    <p:extLst>
      <p:ext uri="{BB962C8B-B14F-4D97-AF65-F5344CB8AC3E}">
        <p14:creationId xmlns:p14="http://schemas.microsoft.com/office/powerpoint/2010/main" val="33954849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985</TotalTime>
  <Words>935</Words>
  <Application>Microsoft Office PowerPoint</Application>
  <PresentationFormat>Широкоэкранный</PresentationFormat>
  <Paragraphs>215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Сабирова Екатерина Ринатовна</dc:creator>
  <cp:lastModifiedBy>Ширяева Мария Владимировна</cp:lastModifiedBy>
  <cp:revision>20</cp:revision>
  <dcterms:created xsi:type="dcterms:W3CDTF">2025-10-29T07:13:34Z</dcterms:created>
  <dcterms:modified xsi:type="dcterms:W3CDTF">2026-01-28T03:50:06Z</dcterms:modified>
</cp:coreProperties>
</file>